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82" r:id="rId2"/>
    <p:sldId id="285" r:id="rId3"/>
    <p:sldId id="286" r:id="rId4"/>
    <p:sldId id="287" r:id="rId5"/>
    <p:sldId id="289" r:id="rId6"/>
    <p:sldId id="293" r:id="rId7"/>
    <p:sldId id="292" r:id="rId8"/>
    <p:sldId id="290" r:id="rId9"/>
    <p:sldId id="294" r:id="rId10"/>
    <p:sldId id="295" r:id="rId11"/>
    <p:sldId id="291" r:id="rId12"/>
    <p:sldId id="297" r:id="rId13"/>
    <p:sldId id="302" r:id="rId14"/>
    <p:sldId id="301" r:id="rId15"/>
    <p:sldId id="300" r:id="rId16"/>
    <p:sldId id="303" r:id="rId17"/>
    <p:sldId id="304" r:id="rId18"/>
    <p:sldId id="305" r:id="rId19"/>
    <p:sldId id="299" r:id="rId20"/>
    <p:sldId id="298" r:id="rId21"/>
    <p:sldId id="314" r:id="rId22"/>
    <p:sldId id="315" r:id="rId23"/>
    <p:sldId id="311" r:id="rId24"/>
    <p:sldId id="316" r:id="rId25"/>
    <p:sldId id="317" r:id="rId26"/>
    <p:sldId id="288" r:id="rId27"/>
    <p:sldId id="312" r:id="rId28"/>
    <p:sldId id="318" r:id="rId2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B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77240" autoAdjust="0"/>
  </p:normalViewPr>
  <p:slideViewPr>
    <p:cSldViewPr snapToGrid="0" snapToObjects="1">
      <p:cViewPr varScale="1">
        <p:scale>
          <a:sx n="69" d="100"/>
          <a:sy n="69" d="100"/>
        </p:scale>
        <p:origin x="20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CAB725-9A5D-2347-8043-E8D79E229826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720F02-80A2-B646-A908-0743FEA053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2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GB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20F02-80A2-B646-A908-0743FEA053C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8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A270-4590-FF4D-8952-6D971E1AC93C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C2B5-173C-5D46-96F5-A1E3458D7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1277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A270-4590-FF4D-8952-6D971E1AC93C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C2B5-173C-5D46-96F5-A1E3458D7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3184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A270-4590-FF4D-8952-6D971E1AC93C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C2B5-173C-5D46-96F5-A1E3458D7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2291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A270-4590-FF4D-8952-6D971E1AC93C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C2B5-173C-5D46-96F5-A1E3458D7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6808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A270-4590-FF4D-8952-6D971E1AC93C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C2B5-173C-5D46-96F5-A1E3458D7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6023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A270-4590-FF4D-8952-6D971E1AC93C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C2B5-173C-5D46-96F5-A1E3458D7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7915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A270-4590-FF4D-8952-6D971E1AC93C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C2B5-173C-5D46-96F5-A1E3458D7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9486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A270-4590-FF4D-8952-6D971E1AC93C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C2B5-173C-5D46-96F5-A1E3458D7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4706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A270-4590-FF4D-8952-6D971E1AC93C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C2B5-173C-5D46-96F5-A1E3458D7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7363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A270-4590-FF4D-8952-6D971E1AC93C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C2B5-173C-5D46-96F5-A1E3458D7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0822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A270-4590-FF4D-8952-6D971E1AC93C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C2B5-173C-5D46-96F5-A1E3458D7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3995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6A270-4590-FF4D-8952-6D971E1AC93C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3C2B5-173C-5D46-96F5-A1E3458D7E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 flipH="1">
            <a:off x="197930" y="0"/>
            <a:ext cx="747383" cy="6858000"/>
          </a:xfrm>
          <a:prstGeom prst="rect">
            <a:avLst/>
          </a:prstGeom>
          <a:solidFill>
            <a:srgbClr val="96C0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39.png"/><Relationship Id="rId9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39.png"/><Relationship Id="rId9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39.png"/><Relationship Id="rId9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28468" y="3778369"/>
            <a:ext cx="7358332" cy="2225616"/>
          </a:xfrm>
        </p:spPr>
        <p:txBody>
          <a:bodyPr>
            <a:no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n-US" sz="2800" b="1" dirty="0">
                <a:latin typeface="Avenir LT Std 45 Book" panose="020B0502020203020204" pitchFamily="34" charset="0"/>
              </a:rPr>
              <a:t>CEDA CDM 2015 Seminar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n-US" sz="2800" b="1" dirty="0">
                <a:latin typeface="Avenir LT Std 45 Book" panose="020B0502020203020204" pitchFamily="34" charset="0"/>
              </a:rPr>
              <a:t>Trainer: Tim Knowles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272" y="5813946"/>
            <a:ext cx="2279176" cy="764842"/>
          </a:xfrm>
          <a:prstGeom prst="rect">
            <a:avLst/>
          </a:prstGeom>
        </p:spPr>
      </p:pic>
      <p:pic>
        <p:nvPicPr>
          <p:cNvPr id="1026" name="Picture 2" descr="Catering Equipment Distributors | Design | Project Management ...">
            <a:extLst>
              <a:ext uri="{FF2B5EF4-FFF2-40B4-BE49-F238E27FC236}">
                <a16:creationId xmlns:a16="http://schemas.microsoft.com/office/drawing/2014/main" id="{442ECE96-D8AB-4594-AA5C-4A0EF56E0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145" y="375"/>
            <a:ext cx="5777345" cy="346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42875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989" y="1417638"/>
            <a:ext cx="6107652" cy="44617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n-US" sz="3400" dirty="0">
                <a:latin typeface="Avenir LT Std 45 Book" panose="020B0502020203020204" pitchFamily="34" charset="0"/>
              </a:rPr>
              <a:t>On all projects clients must “ensure”:</a:t>
            </a:r>
          </a:p>
          <a:p>
            <a:pPr marL="0" indent="0">
              <a:buNone/>
            </a:pPr>
            <a:endParaRPr lang="en-US" altLang="en-US" sz="3400" dirty="0">
              <a:latin typeface="Avenir LT Std 45 Book" panose="020B0502020203020204" pitchFamily="34" charset="0"/>
            </a:endParaRPr>
          </a:p>
          <a:p>
            <a:pPr marL="354013" indent="-354013"/>
            <a:r>
              <a:rPr lang="en-US" altLang="en-US" sz="3400" dirty="0">
                <a:latin typeface="Avenir LT Std 45 Book" panose="020B0502020203020204" pitchFamily="34" charset="0"/>
              </a:rPr>
              <a:t>Appointment of roles with necessary skill, knowledge and experience </a:t>
            </a:r>
          </a:p>
          <a:p>
            <a:pPr marL="354013" indent="-354013"/>
            <a:r>
              <a:rPr lang="en-US" altLang="en-US" sz="3400" dirty="0">
                <a:latin typeface="Avenir LT Std 45 Book" panose="020B0502020203020204" pitchFamily="34" charset="0"/>
              </a:rPr>
              <a:t>all duty holders (including client) make and maintain suitable arrangements for managing projects (including time and resources)</a:t>
            </a:r>
          </a:p>
          <a:p>
            <a:pPr marL="354013" indent="-354013"/>
            <a:r>
              <a:rPr lang="en-US" altLang="en-US" sz="3400" dirty="0">
                <a:latin typeface="Avenir LT Std 45 Book" panose="020B0502020203020204" pitchFamily="34" charset="0"/>
              </a:rPr>
              <a:t>Principal Designer and Principal Contractor carry out their duties</a:t>
            </a:r>
          </a:p>
          <a:p>
            <a:pPr marL="354013" indent="-354013"/>
            <a:r>
              <a:rPr lang="en-US" altLang="en-US" sz="3400" dirty="0">
                <a:latin typeface="Avenir LT Std 45 Book" panose="020B0502020203020204" pitchFamily="34" charset="0"/>
              </a:rPr>
              <a:t>Provide relevant information promptly</a:t>
            </a:r>
          </a:p>
          <a:p>
            <a:pPr marL="354013" indent="-354013"/>
            <a:r>
              <a:rPr lang="en-US" altLang="en-US" sz="3400" dirty="0">
                <a:latin typeface="Avenir LT Std 45 Book" panose="020B0502020203020204" pitchFamily="34" charset="0"/>
              </a:rPr>
              <a:t>Ensure adequate “Welfare” at start and throughout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2E8C10-E655-4B99-8E49-120547B4B204}"/>
              </a:ext>
            </a:extLst>
          </p:cNvPr>
          <p:cNvSpPr txBox="1"/>
          <p:nvPr/>
        </p:nvSpPr>
        <p:spPr>
          <a:xfrm>
            <a:off x="1138988" y="741872"/>
            <a:ext cx="64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venir LT Std 45 Book" panose="020B0502020203020204" pitchFamily="34" charset="0"/>
              </a:rPr>
              <a:t>Clients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7F9CCF74-5B3A-4B15-911E-A56D83FBD76D}"/>
              </a:ext>
            </a:extLst>
          </p:cNvPr>
          <p:cNvGrpSpPr>
            <a:grpSpLocks/>
          </p:cNvGrpSpPr>
          <p:nvPr/>
        </p:nvGrpSpPr>
        <p:grpSpPr bwMode="auto">
          <a:xfrm>
            <a:off x="7524328" y="1196752"/>
            <a:ext cx="1440160" cy="4682678"/>
            <a:chOff x="431" y="301"/>
            <a:chExt cx="952" cy="3128"/>
          </a:xfrm>
        </p:grpSpPr>
        <p:pic>
          <p:nvPicPr>
            <p:cNvPr id="6" name="Picture 6" descr="Scaffold Appr">
              <a:extLst>
                <a:ext uri="{FF2B5EF4-FFF2-40B4-BE49-F238E27FC236}">
                  <a16:creationId xmlns:a16="http://schemas.microsoft.com/office/drawing/2014/main" id="{8A6B789A-BD85-49BE-B2E0-0BF1CE5E99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935"/>
              <a:ext cx="952" cy="6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 descr="clients picture">
              <a:extLst>
                <a:ext uri="{FF2B5EF4-FFF2-40B4-BE49-F238E27FC236}">
                  <a16:creationId xmlns:a16="http://schemas.microsoft.com/office/drawing/2014/main" id="{F1B5074A-251B-467B-9235-FCEFE714C1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01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bricklayer">
              <a:extLst>
                <a:ext uri="{FF2B5EF4-FFF2-40B4-BE49-F238E27FC236}">
                  <a16:creationId xmlns:a16="http://schemas.microsoft.com/office/drawing/2014/main" id="{841F2B44-5C67-485F-A64C-4DF8B321F3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795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 descr="designer">
              <a:extLst>
                <a:ext uri="{FF2B5EF4-FFF2-40B4-BE49-F238E27FC236}">
                  <a16:creationId xmlns:a16="http://schemas.microsoft.com/office/drawing/2014/main" id="{8B15B8C3-527A-4FA1-9D54-F296DD7462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570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2136D16F-46A2-495B-B80B-8336B8DE4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160"/>
              <a:ext cx="952" cy="6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31DE579-6319-4CBC-8FDF-C723AE16C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4368" y="59088"/>
            <a:ext cx="1469632" cy="8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8836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990" y="1441933"/>
            <a:ext cx="6038188" cy="4307381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600" dirty="0">
                <a:latin typeface="Avenir LT Std 45 Book" panose="020B0502020203020204" pitchFamily="34" charset="0"/>
              </a:rPr>
              <a:t>Appoint a Principal Designer</a:t>
            </a:r>
          </a:p>
          <a:p>
            <a:r>
              <a:rPr lang="en-US" altLang="en-US" sz="2600" dirty="0">
                <a:latin typeface="Avenir LT Std 45 Book" panose="020B0502020203020204" pitchFamily="34" charset="0"/>
              </a:rPr>
              <a:t>Appoint a Principal Contractor</a:t>
            </a:r>
          </a:p>
          <a:p>
            <a:r>
              <a:rPr lang="en-US" altLang="en-US" sz="2600" dirty="0">
                <a:latin typeface="Avenir LT Std 45 Book" panose="020B0502020203020204" pitchFamily="34" charset="0"/>
              </a:rPr>
              <a:t>Notify the project via F10</a:t>
            </a:r>
          </a:p>
          <a:p>
            <a:r>
              <a:rPr lang="en-US" altLang="en-US" sz="2600" dirty="0">
                <a:latin typeface="Avenir LT Std 45 Book" panose="020B0502020203020204" pitchFamily="34" charset="0"/>
              </a:rPr>
              <a:t>Ensure information promptly passed on by Principal Designer</a:t>
            </a:r>
          </a:p>
          <a:p>
            <a:r>
              <a:rPr lang="en-US" altLang="en-US" sz="2600" dirty="0">
                <a:latin typeface="Avenir LT Std 45 Book" panose="020B0502020203020204" pitchFamily="34" charset="0"/>
              </a:rPr>
              <a:t>Be aware of start of construction phase and ensure plan developed</a:t>
            </a:r>
          </a:p>
          <a:p>
            <a:r>
              <a:rPr lang="en-US" altLang="en-US" sz="2600" dirty="0">
                <a:latin typeface="Avenir LT Std 45 Book" panose="020B0502020203020204" pitchFamily="34" charset="0"/>
              </a:rPr>
              <a:t>Health and Safety file</a:t>
            </a:r>
          </a:p>
          <a:p>
            <a:endParaRPr lang="en-GB" altLang="en-US" sz="2600" dirty="0">
              <a:latin typeface="Avenir LT Std 45 Book" panose="020B0502020203020204" pitchFamily="34" charset="0"/>
            </a:endParaRPr>
          </a:p>
          <a:p>
            <a:r>
              <a:rPr lang="en-US" altLang="en-US" sz="2600" u="sng" dirty="0">
                <a:latin typeface="Avenir LT Std 45 Book" panose="020B0502020203020204" pitchFamily="34" charset="0"/>
              </a:rPr>
              <a:t>Note:</a:t>
            </a:r>
            <a:r>
              <a:rPr lang="en-US" altLang="en-US" sz="2600" dirty="0">
                <a:latin typeface="Avenir LT Std 45 Book" panose="020B0502020203020204" pitchFamily="34" charset="0"/>
              </a:rPr>
              <a:t> Clients assume all roles until formally appointing in writing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2E8C10-E655-4B99-8E49-120547B4B204}"/>
              </a:ext>
            </a:extLst>
          </p:cNvPr>
          <p:cNvSpPr txBox="1"/>
          <p:nvPr/>
        </p:nvSpPr>
        <p:spPr>
          <a:xfrm>
            <a:off x="1138988" y="741872"/>
            <a:ext cx="64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venir LT Std 45 Book" panose="020B0502020203020204" pitchFamily="34" charset="0"/>
              </a:rPr>
              <a:t>Clients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EC3C0687-B748-4C51-96DC-6BC3E1B2B139}"/>
              </a:ext>
            </a:extLst>
          </p:cNvPr>
          <p:cNvGrpSpPr>
            <a:grpSpLocks/>
          </p:cNvGrpSpPr>
          <p:nvPr/>
        </p:nvGrpSpPr>
        <p:grpSpPr bwMode="auto">
          <a:xfrm>
            <a:off x="7380312" y="1268760"/>
            <a:ext cx="1511300" cy="4736441"/>
            <a:chOff x="431" y="301"/>
            <a:chExt cx="952" cy="3128"/>
          </a:xfrm>
        </p:grpSpPr>
        <p:pic>
          <p:nvPicPr>
            <p:cNvPr id="6" name="Picture 6" descr="Scaffold Appr">
              <a:extLst>
                <a:ext uri="{FF2B5EF4-FFF2-40B4-BE49-F238E27FC236}">
                  <a16:creationId xmlns:a16="http://schemas.microsoft.com/office/drawing/2014/main" id="{309CE53C-4204-4E55-9AA7-4FC688C34F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935"/>
              <a:ext cx="952" cy="6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 descr="clients picture">
              <a:extLst>
                <a:ext uri="{FF2B5EF4-FFF2-40B4-BE49-F238E27FC236}">
                  <a16:creationId xmlns:a16="http://schemas.microsoft.com/office/drawing/2014/main" id="{827BB380-FD01-4297-BF61-9704E076A6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01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bricklayer">
              <a:extLst>
                <a:ext uri="{FF2B5EF4-FFF2-40B4-BE49-F238E27FC236}">
                  <a16:creationId xmlns:a16="http://schemas.microsoft.com/office/drawing/2014/main" id="{A7C55FCC-2A7D-4B45-864C-242732FE15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795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 descr="designer">
              <a:extLst>
                <a:ext uri="{FF2B5EF4-FFF2-40B4-BE49-F238E27FC236}">
                  <a16:creationId xmlns:a16="http://schemas.microsoft.com/office/drawing/2014/main" id="{5A1F371D-679A-4BEB-B3A2-40DEF29A23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570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20A93F17-16A5-429E-B9C9-9A77DAD880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160"/>
              <a:ext cx="952" cy="6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29D2860-A9A5-4B19-BAE6-3D98D8E75D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4368" y="59088"/>
            <a:ext cx="1469632" cy="8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953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989" y="1570009"/>
            <a:ext cx="5934672" cy="4106174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Avenir LT Std 45 Book" panose="020B0502020203020204" pitchFamily="34" charset="0"/>
              </a:rPr>
              <a:t>Mandatory on projects where there is more than one contractor</a:t>
            </a:r>
          </a:p>
          <a:p>
            <a:pPr lvl="1"/>
            <a:r>
              <a:rPr lang="en-US" altLang="en-US" sz="2400" dirty="0">
                <a:latin typeface="Avenir LT Std 45 Book" panose="020B0502020203020204" pitchFamily="34" charset="0"/>
              </a:rPr>
              <a:t>Skills, knowledge, experience </a:t>
            </a:r>
          </a:p>
          <a:p>
            <a:pPr lvl="1"/>
            <a:r>
              <a:rPr lang="en-US" altLang="en-US" sz="2400" dirty="0">
                <a:latin typeface="Avenir LT Std 45 Book" panose="020B0502020203020204" pitchFamily="34" charset="0"/>
              </a:rPr>
              <a:t>Advise and assist client on some duties (F10)</a:t>
            </a:r>
          </a:p>
          <a:p>
            <a:r>
              <a:rPr lang="en-US" altLang="en-US" sz="2400" dirty="0">
                <a:latin typeface="Avenir LT Std 45 Book" panose="020B0502020203020204" pitchFamily="34" charset="0"/>
              </a:rPr>
              <a:t>Ensure suitable arrangements in place to manage duties</a:t>
            </a:r>
          </a:p>
          <a:p>
            <a:r>
              <a:rPr lang="en-US" altLang="en-US" sz="2400" dirty="0">
                <a:latin typeface="Avenir LT Std 45 Book" panose="020B0502020203020204" pitchFamily="34" charset="0"/>
              </a:rPr>
              <a:t>Plan, manage and monitor health and safety in the pre-construction phase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2E8C10-E655-4B99-8E49-120547B4B204}"/>
              </a:ext>
            </a:extLst>
          </p:cNvPr>
          <p:cNvSpPr txBox="1"/>
          <p:nvPr/>
        </p:nvSpPr>
        <p:spPr>
          <a:xfrm>
            <a:off x="1138988" y="741872"/>
            <a:ext cx="64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venir LT Std 45 Book" panose="020B0502020203020204" pitchFamily="34" charset="0"/>
              </a:rPr>
              <a:t>Principal Designers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789F3E91-8254-481F-90E3-7E1A2B8F9015}"/>
              </a:ext>
            </a:extLst>
          </p:cNvPr>
          <p:cNvGrpSpPr>
            <a:grpSpLocks/>
          </p:cNvGrpSpPr>
          <p:nvPr/>
        </p:nvGrpSpPr>
        <p:grpSpPr bwMode="auto">
          <a:xfrm>
            <a:off x="7308304" y="1250248"/>
            <a:ext cx="1511300" cy="4819674"/>
            <a:chOff x="431" y="301"/>
            <a:chExt cx="952" cy="3128"/>
          </a:xfrm>
        </p:grpSpPr>
        <p:pic>
          <p:nvPicPr>
            <p:cNvPr id="6" name="Picture 6" descr="Scaffold Appr">
              <a:extLst>
                <a:ext uri="{FF2B5EF4-FFF2-40B4-BE49-F238E27FC236}">
                  <a16:creationId xmlns:a16="http://schemas.microsoft.com/office/drawing/2014/main" id="{51862B27-36D5-459F-8B6F-268712F1A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935"/>
              <a:ext cx="952" cy="6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 descr="clients picture">
              <a:extLst>
                <a:ext uri="{FF2B5EF4-FFF2-40B4-BE49-F238E27FC236}">
                  <a16:creationId xmlns:a16="http://schemas.microsoft.com/office/drawing/2014/main" id="{0EE4F641-0579-4B47-8076-8F8273F18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01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bricklayer">
              <a:extLst>
                <a:ext uri="{FF2B5EF4-FFF2-40B4-BE49-F238E27FC236}">
                  <a16:creationId xmlns:a16="http://schemas.microsoft.com/office/drawing/2014/main" id="{56C4FEBA-C2CC-41B0-B6C3-6CAF25FAC8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795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 descr="designer">
              <a:extLst>
                <a:ext uri="{FF2B5EF4-FFF2-40B4-BE49-F238E27FC236}">
                  <a16:creationId xmlns:a16="http://schemas.microsoft.com/office/drawing/2014/main" id="{194F7554-3EFC-45B5-9841-641DCD3FC2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570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417FF56D-D485-4026-9174-21FA6D365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160"/>
              <a:ext cx="952" cy="6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EF667E4-E499-4D71-B619-92A08272DA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4368" y="59088"/>
            <a:ext cx="1469632" cy="8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4757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989" y="1570009"/>
            <a:ext cx="5934672" cy="4106174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3100" dirty="0">
                <a:latin typeface="Avenir LT Std 45 Book" panose="020B0502020203020204" pitchFamily="34" charset="0"/>
              </a:rPr>
              <a:t>Liaise with Principal Contractor</a:t>
            </a:r>
          </a:p>
          <a:p>
            <a:r>
              <a:rPr lang="en-US" altLang="en-US" sz="3100" dirty="0">
                <a:latin typeface="Avenir LT Std 45 Book" panose="020B0502020203020204" pitchFamily="34" charset="0"/>
              </a:rPr>
              <a:t>Collect, collate and spread information </a:t>
            </a:r>
          </a:p>
          <a:p>
            <a:r>
              <a:rPr lang="en-US" altLang="en-US" sz="3100" dirty="0">
                <a:latin typeface="Avenir LT Std 45 Book" panose="020B0502020203020204" pitchFamily="34" charset="0"/>
              </a:rPr>
              <a:t>Ensure Designers carry out their duties</a:t>
            </a:r>
          </a:p>
          <a:p>
            <a:r>
              <a:rPr lang="en-US" altLang="en-US" sz="3100" dirty="0">
                <a:latin typeface="Avenir LT Std 45 Book" panose="020B0502020203020204" pitchFamily="34" charset="0"/>
              </a:rPr>
              <a:t>Identify, eliminate or control significant risk</a:t>
            </a:r>
          </a:p>
          <a:p>
            <a:r>
              <a:rPr lang="en-US" altLang="en-US" sz="3100" dirty="0">
                <a:latin typeface="Avenir LT Std 45 Book" panose="020B0502020203020204" pitchFamily="34" charset="0"/>
              </a:rPr>
              <a:t>Co-ordinate design work during </a:t>
            </a:r>
          </a:p>
          <a:p>
            <a:pPr marL="0" indent="0">
              <a:buNone/>
            </a:pPr>
            <a:r>
              <a:rPr lang="en-US" altLang="en-US" sz="3100" dirty="0">
                <a:latin typeface="Avenir LT Std 45 Book" panose="020B0502020203020204" pitchFamily="34" charset="0"/>
              </a:rPr>
              <a:t>     construction (H&amp;S)</a:t>
            </a:r>
          </a:p>
          <a:p>
            <a:r>
              <a:rPr lang="en-US" altLang="en-US" sz="3100" dirty="0">
                <a:latin typeface="Avenir LT Std 45 Book" panose="020B0502020203020204" pitchFamily="34" charset="0"/>
              </a:rPr>
              <a:t>Review, update or prepare a HSF</a:t>
            </a:r>
          </a:p>
          <a:p>
            <a:r>
              <a:rPr lang="en-US" altLang="en-US" sz="3100" dirty="0">
                <a:latin typeface="Avenir LT Std 45 Book" panose="020B0502020203020204" pitchFamily="34" charset="0"/>
              </a:rPr>
              <a:t>Pass HSF to the client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2E8C10-E655-4B99-8E49-120547B4B204}"/>
              </a:ext>
            </a:extLst>
          </p:cNvPr>
          <p:cNvSpPr txBox="1"/>
          <p:nvPr/>
        </p:nvSpPr>
        <p:spPr>
          <a:xfrm>
            <a:off x="1138988" y="741872"/>
            <a:ext cx="64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venir LT Std 45 Book" panose="020B0502020203020204" pitchFamily="34" charset="0"/>
              </a:rPr>
              <a:t>Principal Designers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789F3E91-8254-481F-90E3-7E1A2B8F9015}"/>
              </a:ext>
            </a:extLst>
          </p:cNvPr>
          <p:cNvGrpSpPr>
            <a:grpSpLocks/>
          </p:cNvGrpSpPr>
          <p:nvPr/>
        </p:nvGrpSpPr>
        <p:grpSpPr bwMode="auto">
          <a:xfrm>
            <a:off x="7308304" y="1250248"/>
            <a:ext cx="1511300" cy="4819674"/>
            <a:chOff x="431" y="301"/>
            <a:chExt cx="952" cy="3128"/>
          </a:xfrm>
        </p:grpSpPr>
        <p:pic>
          <p:nvPicPr>
            <p:cNvPr id="6" name="Picture 6" descr="Scaffold Appr">
              <a:extLst>
                <a:ext uri="{FF2B5EF4-FFF2-40B4-BE49-F238E27FC236}">
                  <a16:creationId xmlns:a16="http://schemas.microsoft.com/office/drawing/2014/main" id="{51862B27-36D5-459F-8B6F-268712F1A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935"/>
              <a:ext cx="952" cy="6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 descr="clients picture">
              <a:extLst>
                <a:ext uri="{FF2B5EF4-FFF2-40B4-BE49-F238E27FC236}">
                  <a16:creationId xmlns:a16="http://schemas.microsoft.com/office/drawing/2014/main" id="{0EE4F641-0579-4B47-8076-8F8273F18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01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bricklayer">
              <a:extLst>
                <a:ext uri="{FF2B5EF4-FFF2-40B4-BE49-F238E27FC236}">
                  <a16:creationId xmlns:a16="http://schemas.microsoft.com/office/drawing/2014/main" id="{56C4FEBA-C2CC-41B0-B6C3-6CAF25FAC8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795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 descr="designer">
              <a:extLst>
                <a:ext uri="{FF2B5EF4-FFF2-40B4-BE49-F238E27FC236}">
                  <a16:creationId xmlns:a16="http://schemas.microsoft.com/office/drawing/2014/main" id="{194F7554-3EFC-45B5-9841-641DCD3FC2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570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417FF56D-D485-4026-9174-21FA6D365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160"/>
              <a:ext cx="952" cy="6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83E3B60-EC29-4A82-9B94-2F23B37BC7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4368" y="59088"/>
            <a:ext cx="1469632" cy="8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1952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989" y="1604513"/>
            <a:ext cx="6124454" cy="4297363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Avenir LT Std 45 Book" panose="020B0502020203020204" pitchFamily="34" charset="0"/>
              </a:rPr>
              <a:t>On all projects</a:t>
            </a:r>
          </a:p>
          <a:p>
            <a:r>
              <a:rPr lang="en-US" altLang="en-US" sz="2400" dirty="0">
                <a:latin typeface="Avenir LT Std 45 Book" panose="020B0502020203020204" pitchFamily="34" charset="0"/>
              </a:rPr>
              <a:t>Skill, knowledge and experience</a:t>
            </a:r>
          </a:p>
          <a:p>
            <a:r>
              <a:rPr lang="en-US" altLang="en-US" sz="2400" dirty="0">
                <a:latin typeface="Avenir LT Std 45 Book" panose="020B0502020203020204" pitchFamily="34" charset="0"/>
              </a:rPr>
              <a:t>Ensure Client aware of duties before starting </a:t>
            </a:r>
          </a:p>
          <a:p>
            <a:pPr lvl="1"/>
            <a:r>
              <a:rPr lang="en-US" altLang="en-US" sz="2400" dirty="0">
                <a:latin typeface="Avenir LT Std 45 Book" panose="020B0502020203020204" pitchFamily="34" charset="0"/>
              </a:rPr>
              <a:t>General principle - avoid risks</a:t>
            </a:r>
          </a:p>
          <a:p>
            <a:pPr lvl="1"/>
            <a:r>
              <a:rPr lang="en-US" altLang="en-US" sz="2400" dirty="0">
                <a:latin typeface="Avenir LT Std 45 Book" panose="020B0502020203020204" pitchFamily="34" charset="0"/>
              </a:rPr>
              <a:t>Provide information about residuals</a:t>
            </a:r>
          </a:p>
          <a:p>
            <a:pPr lvl="1"/>
            <a:r>
              <a:rPr lang="en-US" altLang="en-US" sz="2400" dirty="0">
                <a:latin typeface="Avenir LT Std 45 Book" panose="020B0502020203020204" pitchFamily="34" charset="0"/>
              </a:rPr>
              <a:t>Assist other duty holders with information on design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2E8C10-E655-4B99-8E49-120547B4B204}"/>
              </a:ext>
            </a:extLst>
          </p:cNvPr>
          <p:cNvSpPr txBox="1"/>
          <p:nvPr/>
        </p:nvSpPr>
        <p:spPr>
          <a:xfrm>
            <a:off x="1138988" y="741872"/>
            <a:ext cx="64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venir LT Std 45 Book" panose="020B0502020203020204" pitchFamily="34" charset="0"/>
              </a:rPr>
              <a:t>Designers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9DAD69-66D7-4116-A995-A624CA914D8A}"/>
              </a:ext>
            </a:extLst>
          </p:cNvPr>
          <p:cNvGrpSpPr>
            <a:grpSpLocks/>
          </p:cNvGrpSpPr>
          <p:nvPr/>
        </p:nvGrpSpPr>
        <p:grpSpPr bwMode="auto">
          <a:xfrm>
            <a:off x="7421773" y="1238943"/>
            <a:ext cx="1511300" cy="4819674"/>
            <a:chOff x="431" y="301"/>
            <a:chExt cx="952" cy="3128"/>
          </a:xfrm>
        </p:grpSpPr>
        <p:pic>
          <p:nvPicPr>
            <p:cNvPr id="6" name="Picture 5" descr="Scaffold Appr">
              <a:extLst>
                <a:ext uri="{FF2B5EF4-FFF2-40B4-BE49-F238E27FC236}">
                  <a16:creationId xmlns:a16="http://schemas.microsoft.com/office/drawing/2014/main" id="{F226FE93-E261-4E51-BC29-AC5535C4C4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935"/>
              <a:ext cx="952" cy="6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clients picture">
              <a:extLst>
                <a:ext uri="{FF2B5EF4-FFF2-40B4-BE49-F238E27FC236}">
                  <a16:creationId xmlns:a16="http://schemas.microsoft.com/office/drawing/2014/main" id="{70E86142-2125-4093-BE51-338F706C78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01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bricklayer">
              <a:extLst>
                <a:ext uri="{FF2B5EF4-FFF2-40B4-BE49-F238E27FC236}">
                  <a16:creationId xmlns:a16="http://schemas.microsoft.com/office/drawing/2014/main" id="{343A15DB-B0F0-4623-A686-C0CECCD859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795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designer">
              <a:extLst>
                <a:ext uri="{FF2B5EF4-FFF2-40B4-BE49-F238E27FC236}">
                  <a16:creationId xmlns:a16="http://schemas.microsoft.com/office/drawing/2014/main" id="{075AD959-5BEC-47C5-9EEF-6875DAFBC6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570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56C33A5-21FB-4D00-B054-C66EC8149B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160"/>
              <a:ext cx="952" cy="6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0357EA8-7D14-420D-BF99-C2E354AAFF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4368" y="59088"/>
            <a:ext cx="1469632" cy="8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9943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989" y="1417638"/>
            <a:ext cx="5917420" cy="5069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2400" dirty="0">
                <a:latin typeface="Avenir LT Std 45 Book" panose="020B0502020203020204" pitchFamily="34" charset="0"/>
              </a:rPr>
              <a:t>Wide definition – those who:</a:t>
            </a:r>
          </a:p>
          <a:p>
            <a:pPr marL="0" indent="0"/>
            <a:endParaRPr lang="en-GB" altLang="en-US" sz="2400" dirty="0">
              <a:latin typeface="Avenir LT Std 45 Book" panose="020B0502020203020204" pitchFamily="34" charset="0"/>
            </a:endParaRPr>
          </a:p>
          <a:p>
            <a:pPr marL="0" indent="0">
              <a:buNone/>
            </a:pPr>
            <a:r>
              <a:rPr lang="en-GB" altLang="en-US" sz="2400" dirty="0">
                <a:latin typeface="Avenir LT Std 45 Book" panose="020B0502020203020204" pitchFamily="34" charset="0"/>
              </a:rPr>
              <a:t>Anyone who prepares or modifies as design, or</a:t>
            </a:r>
          </a:p>
          <a:p>
            <a:pPr marL="0" indent="0">
              <a:buNone/>
            </a:pPr>
            <a:r>
              <a:rPr lang="en-GB" altLang="en-US" sz="2400" dirty="0">
                <a:latin typeface="Avenir LT Std 45 Book" panose="020B0502020203020204" pitchFamily="34" charset="0"/>
              </a:rPr>
              <a:t>Arranges for or instructs anyone under their control to do so</a:t>
            </a:r>
          </a:p>
          <a:p>
            <a:pPr marL="0" indent="0">
              <a:buNone/>
            </a:pPr>
            <a:endParaRPr lang="en-GB" altLang="en-US" sz="2400" dirty="0">
              <a:latin typeface="Avenir LT Std 45 Book" panose="020B0502020203020204" pitchFamily="34" charset="0"/>
            </a:endParaRPr>
          </a:p>
          <a:p>
            <a:pPr marL="0" indent="0">
              <a:buNone/>
            </a:pPr>
            <a:r>
              <a:rPr lang="en-GB" altLang="en-US" sz="2400" dirty="0">
                <a:latin typeface="Avenir LT Std 45 Book" panose="020B0502020203020204" pitchFamily="34" charset="0"/>
              </a:rPr>
              <a:t>Duties apply to </a:t>
            </a:r>
            <a:r>
              <a:rPr lang="en-GB" altLang="en-US" sz="2400" u="sng" dirty="0">
                <a:latin typeface="Avenir LT Std 45 Book" panose="020B0502020203020204" pitchFamily="34" charset="0"/>
              </a:rPr>
              <a:t>all projects</a:t>
            </a:r>
            <a:r>
              <a:rPr lang="en-GB" altLang="en-US" sz="2400" dirty="0">
                <a:latin typeface="Avenir LT Std 45 Book" panose="020B0502020203020204" pitchFamily="34" charset="0"/>
              </a:rPr>
              <a:t> including </a:t>
            </a:r>
          </a:p>
          <a:p>
            <a:pPr marL="0" indent="0">
              <a:buNone/>
            </a:pPr>
            <a:r>
              <a:rPr lang="en-GB" altLang="en-US" sz="2400" dirty="0">
                <a:latin typeface="Avenir LT Std 45 Book" panose="020B0502020203020204" pitchFamily="34" charset="0"/>
              </a:rPr>
              <a:t>non-notifiable and domestic. </a:t>
            </a:r>
          </a:p>
          <a:p>
            <a:pPr marL="0" indent="0">
              <a:buNone/>
            </a:pPr>
            <a:endParaRPr lang="en-GB" altLang="en-US" sz="2400" dirty="0">
              <a:latin typeface="Avenir LT Std 45 Book" panose="020B0502020203020204" pitchFamily="34" charset="0"/>
            </a:endParaRPr>
          </a:p>
          <a:p>
            <a:pPr marL="0" indent="0">
              <a:buNone/>
            </a:pPr>
            <a:r>
              <a:rPr lang="en-GB" altLang="en-US" sz="2400" dirty="0">
                <a:latin typeface="Avenir LT Std 45 Book" panose="020B0502020203020204" pitchFamily="34" charset="0"/>
              </a:rPr>
              <a:t>Those who design overseas.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2E8C10-E655-4B99-8E49-120547B4B204}"/>
              </a:ext>
            </a:extLst>
          </p:cNvPr>
          <p:cNvSpPr txBox="1"/>
          <p:nvPr/>
        </p:nvSpPr>
        <p:spPr>
          <a:xfrm>
            <a:off x="1138988" y="741872"/>
            <a:ext cx="64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venir LT Std 45 Book" panose="020B0502020203020204" pitchFamily="34" charset="0"/>
              </a:rPr>
              <a:t>Who are Designers?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06A02448-7D1E-4A55-B02A-C96A89BF3B1C}"/>
              </a:ext>
            </a:extLst>
          </p:cNvPr>
          <p:cNvGrpSpPr>
            <a:grpSpLocks/>
          </p:cNvGrpSpPr>
          <p:nvPr/>
        </p:nvGrpSpPr>
        <p:grpSpPr bwMode="auto">
          <a:xfrm>
            <a:off x="7236296" y="1343513"/>
            <a:ext cx="1511300" cy="4739242"/>
            <a:chOff x="431" y="301"/>
            <a:chExt cx="952" cy="3128"/>
          </a:xfrm>
        </p:grpSpPr>
        <p:pic>
          <p:nvPicPr>
            <p:cNvPr id="6" name="Picture 6" descr="Scaffold Appr">
              <a:extLst>
                <a:ext uri="{FF2B5EF4-FFF2-40B4-BE49-F238E27FC236}">
                  <a16:creationId xmlns:a16="http://schemas.microsoft.com/office/drawing/2014/main" id="{BD16853F-5CB7-4982-82D4-29FB57B94C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935"/>
              <a:ext cx="952" cy="6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 descr="clients picture">
              <a:extLst>
                <a:ext uri="{FF2B5EF4-FFF2-40B4-BE49-F238E27FC236}">
                  <a16:creationId xmlns:a16="http://schemas.microsoft.com/office/drawing/2014/main" id="{7180E697-6437-445F-9A1E-701341D87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01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bricklayer">
              <a:extLst>
                <a:ext uri="{FF2B5EF4-FFF2-40B4-BE49-F238E27FC236}">
                  <a16:creationId xmlns:a16="http://schemas.microsoft.com/office/drawing/2014/main" id="{9A5B9A0B-BDC9-421E-858A-D8E816A761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795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 descr="designer">
              <a:extLst>
                <a:ext uri="{FF2B5EF4-FFF2-40B4-BE49-F238E27FC236}">
                  <a16:creationId xmlns:a16="http://schemas.microsoft.com/office/drawing/2014/main" id="{E3ADC2FD-0CC5-49FC-8EBD-5A6E6C2562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570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54503E62-4299-4EEA-89C2-D0E9DDA2AB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160"/>
              <a:ext cx="952" cy="6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CA45553-F033-4176-B6D6-3BA25A09C9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4368" y="59088"/>
            <a:ext cx="1469632" cy="8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6505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989" y="1417638"/>
            <a:ext cx="5917420" cy="506942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altLang="en-US" sz="2400" dirty="0">
                <a:latin typeface="Avenir LT Std 45 Book" panose="020B0502020203020204" pitchFamily="34" charset="0"/>
              </a:rPr>
              <a:t>Includes:</a:t>
            </a:r>
          </a:p>
          <a:p>
            <a:pPr marL="865188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venir LT Std 45 Book" panose="020B0502020203020204" pitchFamily="34" charset="0"/>
              </a:rPr>
              <a:t>  Architects</a:t>
            </a:r>
          </a:p>
          <a:p>
            <a:pPr marL="865188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venir LT Std 45 Book" panose="020B0502020203020204" pitchFamily="34" charset="0"/>
              </a:rPr>
              <a:t>  Civil and structural engineers</a:t>
            </a:r>
          </a:p>
          <a:p>
            <a:pPr marL="865188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venir LT Std 45 Book" panose="020B0502020203020204" pitchFamily="34" charset="0"/>
              </a:rPr>
              <a:t>  Building services engineers </a:t>
            </a:r>
          </a:p>
          <a:p>
            <a:pPr marL="865188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venir LT Std 45 Book" panose="020B0502020203020204" pitchFamily="34" charset="0"/>
              </a:rPr>
              <a:t>  Landscape Architects</a:t>
            </a:r>
          </a:p>
          <a:p>
            <a:pPr marL="865188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venir LT Std 45 Book" panose="020B0502020203020204" pitchFamily="34" charset="0"/>
              </a:rPr>
              <a:t>  Transport Consultants </a:t>
            </a:r>
          </a:p>
          <a:p>
            <a:pPr marL="1082675" lvl="1" indent="-56038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venir LT Std 45 Book" panose="020B0502020203020204" pitchFamily="34" charset="0"/>
              </a:rPr>
              <a:t>Those specifying or purchasing materials  </a:t>
            </a:r>
          </a:p>
          <a:p>
            <a:pPr marL="865188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venir LT Std 45 Book" panose="020B0502020203020204" pitchFamily="34" charset="0"/>
              </a:rPr>
              <a:t>  Temporary works designers </a:t>
            </a:r>
          </a:p>
          <a:p>
            <a:pPr marL="865188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venir LT Std 45 Book" panose="020B0502020203020204" pitchFamily="34" charset="0"/>
              </a:rPr>
              <a:t>  Interior fit out designers</a:t>
            </a:r>
          </a:p>
          <a:p>
            <a:pPr marL="865188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venir LT Std 45 Book" panose="020B0502020203020204" pitchFamily="34" charset="0"/>
              </a:rPr>
              <a:t>  Clients who specify </a:t>
            </a:r>
          </a:p>
          <a:p>
            <a:pPr marL="865188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venir LT Std 45 Book" panose="020B0502020203020204" pitchFamily="34" charset="0"/>
              </a:rPr>
              <a:t>  D&amp;B contractors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2E8C10-E655-4B99-8E49-120547B4B204}"/>
              </a:ext>
            </a:extLst>
          </p:cNvPr>
          <p:cNvSpPr txBox="1"/>
          <p:nvPr/>
        </p:nvSpPr>
        <p:spPr>
          <a:xfrm>
            <a:off x="1138988" y="741872"/>
            <a:ext cx="64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venir LT Std 45 Book" panose="020B0502020203020204" pitchFamily="34" charset="0"/>
              </a:rPr>
              <a:t>Who are Designers?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06A02448-7D1E-4A55-B02A-C96A89BF3B1C}"/>
              </a:ext>
            </a:extLst>
          </p:cNvPr>
          <p:cNvGrpSpPr>
            <a:grpSpLocks/>
          </p:cNvGrpSpPr>
          <p:nvPr/>
        </p:nvGrpSpPr>
        <p:grpSpPr bwMode="auto">
          <a:xfrm>
            <a:off x="7236296" y="1343513"/>
            <a:ext cx="1511300" cy="4739242"/>
            <a:chOff x="431" y="301"/>
            <a:chExt cx="952" cy="3128"/>
          </a:xfrm>
        </p:grpSpPr>
        <p:pic>
          <p:nvPicPr>
            <p:cNvPr id="6" name="Picture 6" descr="Scaffold Appr">
              <a:extLst>
                <a:ext uri="{FF2B5EF4-FFF2-40B4-BE49-F238E27FC236}">
                  <a16:creationId xmlns:a16="http://schemas.microsoft.com/office/drawing/2014/main" id="{BD16853F-5CB7-4982-82D4-29FB57B94C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935"/>
              <a:ext cx="952" cy="6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 descr="clients picture">
              <a:extLst>
                <a:ext uri="{FF2B5EF4-FFF2-40B4-BE49-F238E27FC236}">
                  <a16:creationId xmlns:a16="http://schemas.microsoft.com/office/drawing/2014/main" id="{7180E697-6437-445F-9A1E-701341D87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01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bricklayer">
              <a:extLst>
                <a:ext uri="{FF2B5EF4-FFF2-40B4-BE49-F238E27FC236}">
                  <a16:creationId xmlns:a16="http://schemas.microsoft.com/office/drawing/2014/main" id="{9A5B9A0B-BDC9-421E-858A-D8E816A761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795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 descr="designer">
              <a:extLst>
                <a:ext uri="{FF2B5EF4-FFF2-40B4-BE49-F238E27FC236}">
                  <a16:creationId xmlns:a16="http://schemas.microsoft.com/office/drawing/2014/main" id="{E3ADC2FD-0CC5-49FC-8EBD-5A6E6C2562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570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54503E62-4299-4EEA-89C2-D0E9DDA2AB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160"/>
              <a:ext cx="952" cy="6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84E11C6-940F-4293-A56C-C87EEE1237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4368" y="59088"/>
            <a:ext cx="1469632" cy="8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9488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988" y="1417638"/>
            <a:ext cx="5779397" cy="5069426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Avenir LT Std 45 Book" panose="020B0502020203020204" pitchFamily="34" charset="0"/>
              </a:rPr>
              <a:t>Co-ordinate their work with others to manage risk </a:t>
            </a:r>
          </a:p>
          <a:p>
            <a:r>
              <a:rPr lang="en-US" altLang="en-US" sz="2400" dirty="0">
                <a:latin typeface="Avenir LT Std 45 Book" panose="020B0502020203020204" pitchFamily="34" charset="0"/>
              </a:rPr>
              <a:t>Co-operate with Principal Designer and others</a:t>
            </a:r>
          </a:p>
          <a:p>
            <a:r>
              <a:rPr lang="en-US" altLang="en-US" sz="2400" dirty="0">
                <a:latin typeface="Avenir LT Std 45 Book" panose="020B0502020203020204" pitchFamily="34" charset="0"/>
              </a:rPr>
              <a:t>Provide information for the Health and Safety file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2E8C10-E655-4B99-8E49-120547B4B204}"/>
              </a:ext>
            </a:extLst>
          </p:cNvPr>
          <p:cNvSpPr txBox="1"/>
          <p:nvPr/>
        </p:nvSpPr>
        <p:spPr>
          <a:xfrm>
            <a:off x="1138988" y="741872"/>
            <a:ext cx="64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venir LT Std 45 Book" panose="020B0502020203020204" pitchFamily="34" charset="0"/>
              </a:rPr>
              <a:t>Designers Duties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06A02448-7D1E-4A55-B02A-C96A89BF3B1C}"/>
              </a:ext>
            </a:extLst>
          </p:cNvPr>
          <p:cNvGrpSpPr>
            <a:grpSpLocks/>
          </p:cNvGrpSpPr>
          <p:nvPr/>
        </p:nvGrpSpPr>
        <p:grpSpPr bwMode="auto">
          <a:xfrm>
            <a:off x="7236296" y="1343513"/>
            <a:ext cx="1511300" cy="4739242"/>
            <a:chOff x="431" y="301"/>
            <a:chExt cx="952" cy="3128"/>
          </a:xfrm>
        </p:grpSpPr>
        <p:pic>
          <p:nvPicPr>
            <p:cNvPr id="6" name="Picture 6" descr="Scaffold Appr">
              <a:extLst>
                <a:ext uri="{FF2B5EF4-FFF2-40B4-BE49-F238E27FC236}">
                  <a16:creationId xmlns:a16="http://schemas.microsoft.com/office/drawing/2014/main" id="{BD16853F-5CB7-4982-82D4-29FB57B94C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935"/>
              <a:ext cx="952" cy="6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 descr="clients picture">
              <a:extLst>
                <a:ext uri="{FF2B5EF4-FFF2-40B4-BE49-F238E27FC236}">
                  <a16:creationId xmlns:a16="http://schemas.microsoft.com/office/drawing/2014/main" id="{7180E697-6437-445F-9A1E-701341D87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01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bricklayer">
              <a:extLst>
                <a:ext uri="{FF2B5EF4-FFF2-40B4-BE49-F238E27FC236}">
                  <a16:creationId xmlns:a16="http://schemas.microsoft.com/office/drawing/2014/main" id="{9A5B9A0B-BDC9-421E-858A-D8E816A761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795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 descr="designer">
              <a:extLst>
                <a:ext uri="{FF2B5EF4-FFF2-40B4-BE49-F238E27FC236}">
                  <a16:creationId xmlns:a16="http://schemas.microsoft.com/office/drawing/2014/main" id="{E3ADC2FD-0CC5-49FC-8EBD-5A6E6C2562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570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54503E62-4299-4EEA-89C2-D0E9DDA2AB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160"/>
              <a:ext cx="952" cy="6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D628DEC-120B-4FB6-B89E-2701700F9B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4368" y="59088"/>
            <a:ext cx="1469632" cy="8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229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988" y="1417638"/>
            <a:ext cx="6036512" cy="5069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>
                <a:latin typeface="Avenir LT Std 45 Book" panose="020B0502020203020204" pitchFamily="34" charset="0"/>
              </a:rPr>
              <a:t>Designers have to avoid foreseeable risks SFARP by:</a:t>
            </a:r>
          </a:p>
          <a:p>
            <a:r>
              <a:rPr lang="en-US" altLang="en-US" sz="2400" dirty="0">
                <a:latin typeface="Avenir LT Std 45 Book" panose="020B0502020203020204" pitchFamily="34" charset="0"/>
              </a:rPr>
              <a:t>Eliminating hazards from the construction, cleaning, maintenance, and proposed use (workplace only) and demolition of a structure</a:t>
            </a:r>
          </a:p>
          <a:p>
            <a:r>
              <a:rPr lang="en-US" altLang="en-US" sz="2400" dirty="0">
                <a:latin typeface="Avenir LT Std 45 Book" panose="020B0502020203020204" pitchFamily="34" charset="0"/>
              </a:rPr>
              <a:t>Reduce risks from any remaining hazard </a:t>
            </a:r>
          </a:p>
          <a:p>
            <a:r>
              <a:rPr lang="en-US" altLang="en-US" sz="2400" dirty="0">
                <a:latin typeface="Avenir LT Std 45 Book" panose="020B0502020203020204" pitchFamily="34" charset="0"/>
              </a:rPr>
              <a:t>Give collective risk reduction measures priority over individual measures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2E8C10-E655-4B99-8E49-120547B4B204}"/>
              </a:ext>
            </a:extLst>
          </p:cNvPr>
          <p:cNvSpPr txBox="1"/>
          <p:nvPr/>
        </p:nvSpPr>
        <p:spPr>
          <a:xfrm>
            <a:off x="1138988" y="741872"/>
            <a:ext cx="64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venir LT Std 45 Book" panose="020B0502020203020204" pitchFamily="34" charset="0"/>
              </a:rPr>
              <a:t>Designers Duties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06A02448-7D1E-4A55-B02A-C96A89BF3B1C}"/>
              </a:ext>
            </a:extLst>
          </p:cNvPr>
          <p:cNvGrpSpPr>
            <a:grpSpLocks/>
          </p:cNvGrpSpPr>
          <p:nvPr/>
        </p:nvGrpSpPr>
        <p:grpSpPr bwMode="auto">
          <a:xfrm>
            <a:off x="7236296" y="1343513"/>
            <a:ext cx="1511300" cy="4739242"/>
            <a:chOff x="431" y="301"/>
            <a:chExt cx="952" cy="3128"/>
          </a:xfrm>
        </p:grpSpPr>
        <p:pic>
          <p:nvPicPr>
            <p:cNvPr id="6" name="Picture 6" descr="Scaffold Appr">
              <a:extLst>
                <a:ext uri="{FF2B5EF4-FFF2-40B4-BE49-F238E27FC236}">
                  <a16:creationId xmlns:a16="http://schemas.microsoft.com/office/drawing/2014/main" id="{BD16853F-5CB7-4982-82D4-29FB57B94C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935"/>
              <a:ext cx="952" cy="6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 descr="clients picture">
              <a:extLst>
                <a:ext uri="{FF2B5EF4-FFF2-40B4-BE49-F238E27FC236}">
                  <a16:creationId xmlns:a16="http://schemas.microsoft.com/office/drawing/2014/main" id="{7180E697-6437-445F-9A1E-701341D87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01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bricklayer">
              <a:extLst>
                <a:ext uri="{FF2B5EF4-FFF2-40B4-BE49-F238E27FC236}">
                  <a16:creationId xmlns:a16="http://schemas.microsoft.com/office/drawing/2014/main" id="{9A5B9A0B-BDC9-421E-858A-D8E816A761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795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 descr="designer">
              <a:extLst>
                <a:ext uri="{FF2B5EF4-FFF2-40B4-BE49-F238E27FC236}">
                  <a16:creationId xmlns:a16="http://schemas.microsoft.com/office/drawing/2014/main" id="{E3ADC2FD-0CC5-49FC-8EBD-5A6E6C2562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570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54503E62-4299-4EEA-89C2-D0E9DDA2AB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160"/>
              <a:ext cx="952" cy="6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0D72A43-D8A9-4D5B-9299-280D5EB013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4368" y="59088"/>
            <a:ext cx="1469632" cy="8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3330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988" y="1417638"/>
            <a:ext cx="6036512" cy="4796550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sz="3800" dirty="0">
                <a:latin typeface="Avenir LT Std 45 Book" panose="020B0502020203020204" pitchFamily="34" charset="0"/>
              </a:rPr>
              <a:t>Control risk on site</a:t>
            </a:r>
          </a:p>
          <a:p>
            <a:r>
              <a:rPr lang="en-US" altLang="en-US" sz="3800" dirty="0">
                <a:latin typeface="Avenir LT Std 45 Book" panose="020B0502020203020204" pitchFamily="34" charset="0"/>
              </a:rPr>
              <a:t>Assess unforeseeable hazards and risks</a:t>
            </a:r>
          </a:p>
          <a:p>
            <a:r>
              <a:rPr lang="en-US" altLang="en-US" sz="3800" dirty="0">
                <a:latin typeface="Avenir LT Std 45 Book" panose="020B0502020203020204" pitchFamily="34" charset="0"/>
              </a:rPr>
              <a:t>Design for future use outside their design brief</a:t>
            </a:r>
          </a:p>
          <a:p>
            <a:r>
              <a:rPr lang="en-US" altLang="en-US" sz="3800" dirty="0">
                <a:latin typeface="Avenir LT Std 45 Book" panose="020B0502020203020204" pitchFamily="34" charset="0"/>
              </a:rPr>
              <a:t>Specify construction methods</a:t>
            </a:r>
          </a:p>
          <a:p>
            <a:r>
              <a:rPr lang="en-US" altLang="en-US" sz="3800" dirty="0">
                <a:latin typeface="Avenir LT Std 45 Book" panose="020B0502020203020204" pitchFamily="34" charset="0"/>
              </a:rPr>
              <a:t>Manage contractors</a:t>
            </a:r>
          </a:p>
          <a:p>
            <a:r>
              <a:rPr lang="en-US" altLang="en-US" sz="3800" dirty="0">
                <a:latin typeface="Avenir LT Std 45 Book" panose="020B0502020203020204" pitchFamily="34" charset="0"/>
              </a:rPr>
              <a:t>Consider trivial risks</a:t>
            </a:r>
          </a:p>
          <a:p>
            <a:endParaRPr lang="en-US" altLang="en-US" sz="3800" dirty="0">
              <a:latin typeface="Avenir LT Std 45 Book" panose="020B0502020203020204" pitchFamily="34" charset="0"/>
            </a:endParaRPr>
          </a:p>
          <a:p>
            <a:pPr>
              <a:buNone/>
            </a:pPr>
            <a:r>
              <a:rPr lang="en-US" altLang="en-US" sz="3800" dirty="0">
                <a:latin typeface="Avenir LT Std 45 Book" panose="020B0502020203020204" pitchFamily="34" charset="0"/>
              </a:rPr>
              <a:t>What do you need to do?</a:t>
            </a:r>
          </a:p>
          <a:p>
            <a:pPr marL="0" indent="0">
              <a:buNone/>
            </a:pPr>
            <a:endParaRPr lang="en-US" altLang="en-US" sz="3800" dirty="0">
              <a:latin typeface="Avenir LT Std 45 Book" panose="020B0502020203020204" pitchFamily="34" charset="0"/>
            </a:endParaRPr>
          </a:p>
          <a:p>
            <a:pPr marL="0" indent="0">
              <a:buNone/>
            </a:pPr>
            <a:r>
              <a:rPr lang="en-US" altLang="en-US" sz="3800" dirty="0">
                <a:latin typeface="Avenir LT Std 45 Book" panose="020B0502020203020204" pitchFamily="34" charset="0"/>
              </a:rPr>
              <a:t>How can you contribute to risk reduction on site?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2E8C10-E655-4B99-8E49-120547B4B204}"/>
              </a:ext>
            </a:extLst>
          </p:cNvPr>
          <p:cNvSpPr txBox="1"/>
          <p:nvPr/>
        </p:nvSpPr>
        <p:spPr>
          <a:xfrm>
            <a:off x="1138988" y="741872"/>
            <a:ext cx="64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venir LT Std 45 Book" panose="020B0502020203020204" pitchFamily="34" charset="0"/>
              </a:rPr>
              <a:t>Designers Do Not Need To….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C8D49EEA-125A-482A-9F1B-4A8F33EA1380}"/>
              </a:ext>
            </a:extLst>
          </p:cNvPr>
          <p:cNvGrpSpPr>
            <a:grpSpLocks/>
          </p:cNvGrpSpPr>
          <p:nvPr/>
        </p:nvGrpSpPr>
        <p:grpSpPr bwMode="auto">
          <a:xfrm>
            <a:off x="7236296" y="1343513"/>
            <a:ext cx="1511300" cy="4739242"/>
            <a:chOff x="431" y="301"/>
            <a:chExt cx="952" cy="3128"/>
          </a:xfrm>
        </p:grpSpPr>
        <p:pic>
          <p:nvPicPr>
            <p:cNvPr id="6" name="Picture 6" descr="Scaffold Appr">
              <a:extLst>
                <a:ext uri="{FF2B5EF4-FFF2-40B4-BE49-F238E27FC236}">
                  <a16:creationId xmlns:a16="http://schemas.microsoft.com/office/drawing/2014/main" id="{EFB464B9-64BB-41E3-8412-F9678CC3BE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935"/>
              <a:ext cx="952" cy="6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 descr="clients picture">
              <a:extLst>
                <a:ext uri="{FF2B5EF4-FFF2-40B4-BE49-F238E27FC236}">
                  <a16:creationId xmlns:a16="http://schemas.microsoft.com/office/drawing/2014/main" id="{41C13929-5270-4259-9026-FCA5F095CC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01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bricklayer">
              <a:extLst>
                <a:ext uri="{FF2B5EF4-FFF2-40B4-BE49-F238E27FC236}">
                  <a16:creationId xmlns:a16="http://schemas.microsoft.com/office/drawing/2014/main" id="{7575C047-289D-4BAD-82B4-2E0E8D818A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795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 descr="designer">
              <a:extLst>
                <a:ext uri="{FF2B5EF4-FFF2-40B4-BE49-F238E27FC236}">
                  <a16:creationId xmlns:a16="http://schemas.microsoft.com/office/drawing/2014/main" id="{F30CD189-33CB-4E3E-8A9A-5553862B9F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570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73FF37AB-EA96-4D7D-82A0-0558BF29FE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160"/>
              <a:ext cx="952" cy="6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F798392-E487-4127-9862-E24C0AC32B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4368" y="59088"/>
            <a:ext cx="1469632" cy="8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9216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988" y="1828800"/>
            <a:ext cx="7547811" cy="4297363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Avenir LT Std 45 Book" panose="020B0502020203020204" pitchFamily="34" charset="0"/>
              </a:rPr>
              <a:t>Original Regulations – 1994</a:t>
            </a:r>
          </a:p>
          <a:p>
            <a:r>
              <a:rPr lang="en-US" altLang="en-US" sz="2400" dirty="0">
                <a:latin typeface="Avenir LT Std 45 Book" panose="020B0502020203020204" pitchFamily="34" charset="0"/>
              </a:rPr>
              <a:t>Completely revised and updated in 2007</a:t>
            </a:r>
          </a:p>
          <a:p>
            <a:r>
              <a:rPr lang="en-US" altLang="en-US" sz="2400" dirty="0">
                <a:latin typeface="Avenir LT Std 45 Book" panose="020B0502020203020204" pitchFamily="34" charset="0"/>
              </a:rPr>
              <a:t>Currently 2015 iteration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2E8C10-E655-4B99-8E49-120547B4B204}"/>
              </a:ext>
            </a:extLst>
          </p:cNvPr>
          <p:cNvSpPr txBox="1"/>
          <p:nvPr/>
        </p:nvSpPr>
        <p:spPr>
          <a:xfrm>
            <a:off x="1138988" y="741872"/>
            <a:ext cx="64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venir LT Std 45 Book" panose="020B0502020203020204" pitchFamily="34" charset="0"/>
              </a:rPr>
              <a:t>CDM - History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FF61767-FDC6-4F1A-9236-D012B8877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50" y="3977481"/>
            <a:ext cx="151765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7BD1087-0FBC-4CEA-B4FE-E3D7ECA27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762" y="3977481"/>
            <a:ext cx="1506538" cy="21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ManagingHealthAndSafetyInConstruction">
            <a:extLst>
              <a:ext uri="{FF2B5EF4-FFF2-40B4-BE49-F238E27FC236}">
                <a16:creationId xmlns:a16="http://schemas.microsoft.com/office/drawing/2014/main" id="{790C942F-358C-41B0-9DE6-AFC91A418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912" y="4404518"/>
            <a:ext cx="1238250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4FCF9E33-739F-48FD-9A5E-77A5798AD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4" y="3669306"/>
            <a:ext cx="171132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51ED64-F406-4016-92EC-0F2ED0ED45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4368" y="59088"/>
            <a:ext cx="1469632" cy="8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9388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989" y="1436299"/>
            <a:ext cx="5953292" cy="4580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>
                <a:latin typeface="Avenir LT Std 45 Book" panose="020B0502020203020204" pitchFamily="34" charset="0"/>
              </a:rPr>
              <a:t>Principal Contractors duties apply on projects with more than one contractor</a:t>
            </a:r>
          </a:p>
          <a:p>
            <a:pPr marL="0" indent="0">
              <a:buNone/>
            </a:pPr>
            <a:endParaRPr lang="en-US" altLang="en-US" sz="2400" dirty="0">
              <a:latin typeface="Avenir LT Std 45 Book" panose="020B0502020203020204" pitchFamily="34" charset="0"/>
            </a:endParaRPr>
          </a:p>
          <a:p>
            <a:pPr marL="0" indent="0"/>
            <a:r>
              <a:rPr lang="en-US" altLang="en-US" sz="2400" dirty="0">
                <a:latin typeface="Avenir LT Std 45 Book" panose="020B0502020203020204" pitchFamily="34" charset="0"/>
              </a:rPr>
              <a:t> Prepare a Construction Phase Plan</a:t>
            </a:r>
          </a:p>
          <a:p>
            <a:pPr marL="0" indent="0"/>
            <a:r>
              <a:rPr lang="en-US" altLang="en-US" sz="2400" dirty="0">
                <a:latin typeface="Avenir LT Std 45 Book" panose="020B0502020203020204" pitchFamily="34" charset="0"/>
              </a:rPr>
              <a:t> Review, revise and refine plan</a:t>
            </a:r>
          </a:p>
          <a:p>
            <a:pPr marL="0" indent="0"/>
            <a:r>
              <a:rPr lang="en-US" altLang="en-US" sz="2400" dirty="0">
                <a:latin typeface="Avenir LT Std 45 Book" panose="020B0502020203020204" pitchFamily="34" charset="0"/>
              </a:rPr>
              <a:t> Implement plan</a:t>
            </a:r>
          </a:p>
          <a:p>
            <a:pPr marL="223838" indent="-223838">
              <a:tabLst>
                <a:tab pos="112713" algn="l"/>
              </a:tabLst>
            </a:pPr>
            <a:r>
              <a:rPr lang="en-US" altLang="en-US" sz="2400" dirty="0">
                <a:latin typeface="Avenir LT Std 45 Book" panose="020B0502020203020204" pitchFamily="34" charset="0"/>
              </a:rPr>
              <a:t>Relevant skill, knowledge and experience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2E8C10-E655-4B99-8E49-120547B4B204}"/>
              </a:ext>
            </a:extLst>
          </p:cNvPr>
          <p:cNvSpPr txBox="1"/>
          <p:nvPr/>
        </p:nvSpPr>
        <p:spPr>
          <a:xfrm>
            <a:off x="1138988" y="741872"/>
            <a:ext cx="64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venir LT Std 45 Book" panose="020B0502020203020204" pitchFamily="34" charset="0"/>
              </a:rPr>
              <a:t>Principal Contractors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3AB32F-3C4F-4906-BCB1-52EA31D50024}"/>
              </a:ext>
            </a:extLst>
          </p:cNvPr>
          <p:cNvGrpSpPr>
            <a:grpSpLocks/>
          </p:cNvGrpSpPr>
          <p:nvPr/>
        </p:nvGrpSpPr>
        <p:grpSpPr bwMode="auto">
          <a:xfrm>
            <a:off x="7092280" y="1436299"/>
            <a:ext cx="1727324" cy="4027585"/>
            <a:chOff x="431" y="301"/>
            <a:chExt cx="952" cy="3128"/>
          </a:xfrm>
        </p:grpSpPr>
        <p:pic>
          <p:nvPicPr>
            <p:cNvPr id="6" name="Picture 5" descr="Scaffold Appr">
              <a:extLst>
                <a:ext uri="{FF2B5EF4-FFF2-40B4-BE49-F238E27FC236}">
                  <a16:creationId xmlns:a16="http://schemas.microsoft.com/office/drawing/2014/main" id="{5BD41A33-4D93-46D8-AF33-072B828AE4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935"/>
              <a:ext cx="952" cy="6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clients picture">
              <a:extLst>
                <a:ext uri="{FF2B5EF4-FFF2-40B4-BE49-F238E27FC236}">
                  <a16:creationId xmlns:a16="http://schemas.microsoft.com/office/drawing/2014/main" id="{506896C3-A29B-4832-8DDE-82282EF58C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01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bricklayer">
              <a:extLst>
                <a:ext uri="{FF2B5EF4-FFF2-40B4-BE49-F238E27FC236}">
                  <a16:creationId xmlns:a16="http://schemas.microsoft.com/office/drawing/2014/main" id="{2DA42179-A80E-42A8-8CF2-6CA4069765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795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designer">
              <a:extLst>
                <a:ext uri="{FF2B5EF4-FFF2-40B4-BE49-F238E27FC236}">
                  <a16:creationId xmlns:a16="http://schemas.microsoft.com/office/drawing/2014/main" id="{922FB36D-44A1-4BD3-A8FA-733A8BA704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570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60A7332-3892-4060-9117-9C82338405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160"/>
              <a:ext cx="952" cy="6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4EFAC2D-36D4-44E1-A05B-D39FE50BB9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4368" y="59088"/>
            <a:ext cx="1469632" cy="8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0388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989" y="1436299"/>
            <a:ext cx="5747003" cy="4274036"/>
          </a:xfrm>
        </p:spPr>
        <p:txBody>
          <a:bodyPr>
            <a:normAutofit fontScale="92500"/>
          </a:bodyPr>
          <a:lstStyle/>
          <a:p>
            <a:pPr>
              <a:buSzPct val="110000"/>
            </a:pPr>
            <a:r>
              <a:rPr lang="en-US" altLang="en-US" sz="2600" dirty="0">
                <a:latin typeface="Avenir LT Std 45 Book" panose="020B0502020203020204" pitchFamily="34" charset="0"/>
              </a:rPr>
              <a:t>Plan, manage and monitor construction phase</a:t>
            </a:r>
          </a:p>
          <a:p>
            <a:pPr>
              <a:buSzPct val="110000"/>
            </a:pPr>
            <a:r>
              <a:rPr lang="en-US" altLang="en-US" sz="2600" dirty="0">
                <a:latin typeface="Avenir LT Std 45 Book" panose="020B0502020203020204" pitchFamily="34" charset="0"/>
              </a:rPr>
              <a:t>Liaise with Principal Designer (ongoing design)</a:t>
            </a:r>
          </a:p>
          <a:p>
            <a:pPr>
              <a:buSzPct val="110000"/>
            </a:pPr>
            <a:r>
              <a:rPr lang="en-US" altLang="en-US" sz="2600" dirty="0">
                <a:latin typeface="Avenir LT Std 45 Book" panose="020B0502020203020204" pitchFamily="34" charset="0"/>
              </a:rPr>
              <a:t>Ensure adequate welfare</a:t>
            </a:r>
          </a:p>
          <a:p>
            <a:pPr>
              <a:buSzPct val="110000"/>
            </a:pPr>
            <a:r>
              <a:rPr lang="en-US" altLang="en-US" sz="2600" dirty="0">
                <a:latin typeface="Avenir LT Std 45 Book" panose="020B0502020203020204" pitchFamily="34" charset="0"/>
              </a:rPr>
              <a:t>Secure the site</a:t>
            </a:r>
          </a:p>
          <a:p>
            <a:pPr>
              <a:buSzPct val="110000"/>
            </a:pPr>
            <a:r>
              <a:rPr lang="en-US" altLang="en-US" sz="2600" dirty="0">
                <a:latin typeface="Avenir LT Std 45 Book" panose="020B0502020203020204" pitchFamily="34" charset="0"/>
              </a:rPr>
              <a:t>Draw up site rules</a:t>
            </a:r>
          </a:p>
          <a:p>
            <a:pPr>
              <a:buSzPct val="110000"/>
            </a:pPr>
            <a:r>
              <a:rPr lang="en-US" altLang="en-US" sz="2600" dirty="0">
                <a:latin typeface="Avenir LT Std 45 Book" panose="020B0502020203020204" pitchFamily="34" charset="0"/>
              </a:rPr>
              <a:t>Direct contractors</a:t>
            </a:r>
          </a:p>
          <a:p>
            <a:pPr>
              <a:buSzPct val="110000"/>
            </a:pPr>
            <a:r>
              <a:rPr lang="en-US" altLang="en-US" sz="2600" dirty="0">
                <a:latin typeface="Avenir LT Std 45 Book" panose="020B0502020203020204" pitchFamily="34" charset="0"/>
              </a:rPr>
              <a:t>Consult /Workers about risks</a:t>
            </a:r>
          </a:p>
          <a:p>
            <a:pPr>
              <a:buSzPct val="110000"/>
            </a:pPr>
            <a:r>
              <a:rPr lang="en-US" altLang="en-US" sz="2600" dirty="0">
                <a:latin typeface="Avenir LT Std 45 Book" panose="020B0502020203020204" pitchFamily="34" charset="0"/>
              </a:rPr>
              <a:t>Provide Contractors with information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2E8C10-E655-4B99-8E49-120547B4B204}"/>
              </a:ext>
            </a:extLst>
          </p:cNvPr>
          <p:cNvSpPr txBox="1"/>
          <p:nvPr/>
        </p:nvSpPr>
        <p:spPr>
          <a:xfrm>
            <a:off x="1138988" y="741872"/>
            <a:ext cx="64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venir LT Std 45 Book" panose="020B0502020203020204" pitchFamily="34" charset="0"/>
              </a:rPr>
              <a:t>Principal Contractors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3AB32F-3C4F-4906-BCB1-52EA31D50024}"/>
              </a:ext>
            </a:extLst>
          </p:cNvPr>
          <p:cNvGrpSpPr>
            <a:grpSpLocks/>
          </p:cNvGrpSpPr>
          <p:nvPr/>
        </p:nvGrpSpPr>
        <p:grpSpPr bwMode="auto">
          <a:xfrm>
            <a:off x="7092280" y="1436299"/>
            <a:ext cx="1727324" cy="4027585"/>
            <a:chOff x="431" y="301"/>
            <a:chExt cx="952" cy="3128"/>
          </a:xfrm>
        </p:grpSpPr>
        <p:pic>
          <p:nvPicPr>
            <p:cNvPr id="6" name="Picture 5" descr="Scaffold Appr">
              <a:extLst>
                <a:ext uri="{FF2B5EF4-FFF2-40B4-BE49-F238E27FC236}">
                  <a16:creationId xmlns:a16="http://schemas.microsoft.com/office/drawing/2014/main" id="{5BD41A33-4D93-46D8-AF33-072B828AE4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935"/>
              <a:ext cx="952" cy="6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clients picture">
              <a:extLst>
                <a:ext uri="{FF2B5EF4-FFF2-40B4-BE49-F238E27FC236}">
                  <a16:creationId xmlns:a16="http://schemas.microsoft.com/office/drawing/2014/main" id="{506896C3-A29B-4832-8DDE-82282EF58C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01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bricklayer">
              <a:extLst>
                <a:ext uri="{FF2B5EF4-FFF2-40B4-BE49-F238E27FC236}">
                  <a16:creationId xmlns:a16="http://schemas.microsoft.com/office/drawing/2014/main" id="{2DA42179-A80E-42A8-8CF2-6CA4069765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795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designer">
              <a:extLst>
                <a:ext uri="{FF2B5EF4-FFF2-40B4-BE49-F238E27FC236}">
                  <a16:creationId xmlns:a16="http://schemas.microsoft.com/office/drawing/2014/main" id="{922FB36D-44A1-4BD3-A8FA-733A8BA704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570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60A7332-3892-4060-9117-9C82338405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160"/>
              <a:ext cx="952" cy="6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EEA59C1-E68D-4E12-B93C-81385B55E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4368" y="59088"/>
            <a:ext cx="1469632" cy="8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0388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989" y="1436299"/>
            <a:ext cx="5953291" cy="4274036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Avenir LT Std 45 Book" panose="020B0502020203020204" pitchFamily="34" charset="0"/>
              </a:rPr>
              <a:t>Tell Contractors what is needed for HSF and when and how to provide it</a:t>
            </a:r>
          </a:p>
          <a:p>
            <a:r>
              <a:rPr lang="en-US" altLang="en-US" sz="2400" dirty="0">
                <a:latin typeface="Avenir LT Std 45 Book" panose="020B0502020203020204" pitchFamily="34" charset="0"/>
              </a:rPr>
              <a:t>Display F10 where workers can read it </a:t>
            </a:r>
          </a:p>
          <a:p>
            <a:pPr marL="0" indent="0">
              <a:buNone/>
            </a:pPr>
            <a:r>
              <a:rPr lang="en-US" altLang="en-US" sz="2400" dirty="0">
                <a:latin typeface="Avenir LT Std 45 Book" panose="020B0502020203020204" pitchFamily="34" charset="0"/>
              </a:rPr>
              <a:t>    where relevant</a:t>
            </a:r>
          </a:p>
          <a:p>
            <a:r>
              <a:rPr lang="en-US" altLang="en-US" sz="2400" dirty="0">
                <a:latin typeface="Avenir LT Std 45 Book" panose="020B0502020203020204" pitchFamily="34" charset="0"/>
              </a:rPr>
              <a:t>Ensure everyone has induction and training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2E8C10-E655-4B99-8E49-120547B4B204}"/>
              </a:ext>
            </a:extLst>
          </p:cNvPr>
          <p:cNvSpPr txBox="1"/>
          <p:nvPr/>
        </p:nvSpPr>
        <p:spPr>
          <a:xfrm>
            <a:off x="1138988" y="741872"/>
            <a:ext cx="64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venir LT Std 45 Book" panose="020B0502020203020204" pitchFamily="34" charset="0"/>
              </a:rPr>
              <a:t>Principal Contractors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3AB32F-3C4F-4906-BCB1-52EA31D50024}"/>
              </a:ext>
            </a:extLst>
          </p:cNvPr>
          <p:cNvGrpSpPr>
            <a:grpSpLocks/>
          </p:cNvGrpSpPr>
          <p:nvPr/>
        </p:nvGrpSpPr>
        <p:grpSpPr bwMode="auto">
          <a:xfrm>
            <a:off x="7092280" y="1436299"/>
            <a:ext cx="1727324" cy="4027585"/>
            <a:chOff x="431" y="301"/>
            <a:chExt cx="952" cy="3128"/>
          </a:xfrm>
        </p:grpSpPr>
        <p:pic>
          <p:nvPicPr>
            <p:cNvPr id="6" name="Picture 5" descr="Scaffold Appr">
              <a:extLst>
                <a:ext uri="{FF2B5EF4-FFF2-40B4-BE49-F238E27FC236}">
                  <a16:creationId xmlns:a16="http://schemas.microsoft.com/office/drawing/2014/main" id="{5BD41A33-4D93-46D8-AF33-072B828AE4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935"/>
              <a:ext cx="952" cy="6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clients picture">
              <a:extLst>
                <a:ext uri="{FF2B5EF4-FFF2-40B4-BE49-F238E27FC236}">
                  <a16:creationId xmlns:a16="http://schemas.microsoft.com/office/drawing/2014/main" id="{506896C3-A29B-4832-8DDE-82282EF58C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01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bricklayer">
              <a:extLst>
                <a:ext uri="{FF2B5EF4-FFF2-40B4-BE49-F238E27FC236}">
                  <a16:creationId xmlns:a16="http://schemas.microsoft.com/office/drawing/2014/main" id="{2DA42179-A80E-42A8-8CF2-6CA4069765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795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designer">
              <a:extLst>
                <a:ext uri="{FF2B5EF4-FFF2-40B4-BE49-F238E27FC236}">
                  <a16:creationId xmlns:a16="http://schemas.microsoft.com/office/drawing/2014/main" id="{922FB36D-44A1-4BD3-A8FA-733A8BA704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570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60A7332-3892-4060-9117-9C82338405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160"/>
              <a:ext cx="952" cy="6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AE1178C-8536-46CF-88E6-1FE81C1D50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4368" y="59088"/>
            <a:ext cx="1469632" cy="8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0453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989" y="1628394"/>
            <a:ext cx="6097308" cy="4316024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Avenir LT Std 45 Book" panose="020B0502020203020204" pitchFamily="34" charset="0"/>
              </a:rPr>
              <a:t>Ensure Client aware of their duties before starting work</a:t>
            </a:r>
          </a:p>
          <a:p>
            <a:r>
              <a:rPr lang="en-US" altLang="en-US" sz="2400" dirty="0">
                <a:latin typeface="Avenir LT Std 45 Book" panose="020B0502020203020204" pitchFamily="34" charset="0"/>
              </a:rPr>
              <a:t>Plan, manage and monitor work</a:t>
            </a:r>
          </a:p>
          <a:p>
            <a:r>
              <a:rPr lang="en-US" altLang="en-US" sz="2400" dirty="0">
                <a:latin typeface="Avenir LT Std 45 Book" panose="020B0502020203020204" pitchFamily="34" charset="0"/>
              </a:rPr>
              <a:t>Provide workers with suitable information</a:t>
            </a:r>
          </a:p>
          <a:p>
            <a:r>
              <a:rPr lang="en-US" altLang="en-US" sz="2400" dirty="0">
                <a:latin typeface="Avenir LT Std 45 Book" panose="020B0502020203020204" pitchFamily="34" charset="0"/>
              </a:rPr>
              <a:t>Train employees</a:t>
            </a:r>
          </a:p>
          <a:p>
            <a:r>
              <a:rPr lang="en-US" altLang="en-US" sz="2400" dirty="0">
                <a:latin typeface="Avenir LT Std 45 Book" panose="020B0502020203020204" pitchFamily="34" charset="0"/>
              </a:rPr>
              <a:t>Ensure they have adequate welfare – Schedule 2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2E8C10-E655-4B99-8E49-120547B4B204}"/>
              </a:ext>
            </a:extLst>
          </p:cNvPr>
          <p:cNvSpPr txBox="1"/>
          <p:nvPr/>
        </p:nvSpPr>
        <p:spPr>
          <a:xfrm>
            <a:off x="1138988" y="741872"/>
            <a:ext cx="64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venir LT Std 45 Book" panose="020B0502020203020204" pitchFamily="34" charset="0"/>
              </a:rPr>
              <a:t>Contractors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676A4816-8F0D-46DC-A36E-26F928B17AB8}"/>
              </a:ext>
            </a:extLst>
          </p:cNvPr>
          <p:cNvGrpSpPr>
            <a:grpSpLocks/>
          </p:cNvGrpSpPr>
          <p:nvPr/>
        </p:nvGrpSpPr>
        <p:grpSpPr bwMode="auto">
          <a:xfrm>
            <a:off x="7236296" y="1196752"/>
            <a:ext cx="1511300" cy="4747666"/>
            <a:chOff x="431" y="301"/>
            <a:chExt cx="952" cy="3128"/>
          </a:xfrm>
        </p:grpSpPr>
        <p:pic>
          <p:nvPicPr>
            <p:cNvPr id="6" name="Picture 6" descr="Scaffold Appr">
              <a:extLst>
                <a:ext uri="{FF2B5EF4-FFF2-40B4-BE49-F238E27FC236}">
                  <a16:creationId xmlns:a16="http://schemas.microsoft.com/office/drawing/2014/main" id="{3622A4B5-F10D-4621-8F2A-6E3BCBBF64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935"/>
              <a:ext cx="952" cy="6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 descr="clients picture">
              <a:extLst>
                <a:ext uri="{FF2B5EF4-FFF2-40B4-BE49-F238E27FC236}">
                  <a16:creationId xmlns:a16="http://schemas.microsoft.com/office/drawing/2014/main" id="{0F1198B8-7714-4C3D-B110-97A26D916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01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bricklayer">
              <a:extLst>
                <a:ext uri="{FF2B5EF4-FFF2-40B4-BE49-F238E27FC236}">
                  <a16:creationId xmlns:a16="http://schemas.microsoft.com/office/drawing/2014/main" id="{31BA0C4E-89A2-49D5-A448-551D6C2F0B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795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 descr="designer">
              <a:extLst>
                <a:ext uri="{FF2B5EF4-FFF2-40B4-BE49-F238E27FC236}">
                  <a16:creationId xmlns:a16="http://schemas.microsoft.com/office/drawing/2014/main" id="{917F2382-E7C4-47E5-83BD-B540BC0323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570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AF80C6EC-A627-49BC-9E4E-D351337CA9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160"/>
              <a:ext cx="952" cy="6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7B5841D-F24D-4E3D-931C-0100302D7B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74368" y="59088"/>
            <a:ext cx="1469632" cy="8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2087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989" y="1417638"/>
            <a:ext cx="5858970" cy="4100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sz="2400" dirty="0">
                <a:latin typeface="Avenir LT Std 45 Book" panose="020B0502020203020204" pitchFamily="34" charset="0"/>
              </a:rPr>
              <a:t>On all projects, contractors must ensure:</a:t>
            </a:r>
          </a:p>
          <a:p>
            <a:r>
              <a:rPr lang="en-US" altLang="en-US" sz="2400" dirty="0">
                <a:latin typeface="Avenir LT Std 45 Book" panose="020B0502020203020204" pitchFamily="34" charset="0"/>
              </a:rPr>
              <a:t>Demolition or dismantling (Reg 20)</a:t>
            </a:r>
          </a:p>
          <a:p>
            <a:pPr lvl="1"/>
            <a:r>
              <a:rPr lang="en-US" altLang="en-US" sz="2400" dirty="0">
                <a:latin typeface="Avenir LT Std 45 Book" panose="020B0502020203020204" pitchFamily="34" charset="0"/>
              </a:rPr>
              <a:t>Communicated in writing “Written plan of work” regardless of scale</a:t>
            </a:r>
          </a:p>
          <a:p>
            <a:endParaRPr lang="en-US" altLang="en-US" sz="2400" dirty="0">
              <a:latin typeface="Avenir LT Std 45 Book" panose="020B0502020203020204" pitchFamily="34" charset="0"/>
            </a:endParaRPr>
          </a:p>
          <a:p>
            <a:r>
              <a:rPr lang="en-US" altLang="en-US" sz="2400" dirty="0">
                <a:latin typeface="Avenir LT Std 45 Book" panose="020B0502020203020204" pitchFamily="34" charset="0"/>
              </a:rPr>
              <a:t>Reports of inspections</a:t>
            </a:r>
          </a:p>
          <a:p>
            <a:pPr lvl="1"/>
            <a:r>
              <a:rPr lang="en-US" altLang="en-US" sz="2400" dirty="0">
                <a:latin typeface="Avenir LT Std 45 Book" panose="020B0502020203020204" pitchFamily="34" charset="0"/>
              </a:rPr>
              <a:t>Regulation 24</a:t>
            </a:r>
          </a:p>
          <a:p>
            <a:pPr lvl="1"/>
            <a:r>
              <a:rPr lang="en-US" altLang="en-US" sz="2400" dirty="0">
                <a:latin typeface="Avenir LT Std 45 Book" panose="020B0502020203020204" pitchFamily="34" charset="0"/>
              </a:rPr>
              <a:t>Schedule 3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2E8C10-E655-4B99-8E49-120547B4B204}"/>
              </a:ext>
            </a:extLst>
          </p:cNvPr>
          <p:cNvSpPr txBox="1"/>
          <p:nvPr/>
        </p:nvSpPr>
        <p:spPr>
          <a:xfrm>
            <a:off x="1138988" y="741872"/>
            <a:ext cx="64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venir LT Std 45 Book" panose="020B0502020203020204" pitchFamily="34" charset="0"/>
              </a:rPr>
              <a:t>Contractors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676A4816-8F0D-46DC-A36E-26F928B17AB8}"/>
              </a:ext>
            </a:extLst>
          </p:cNvPr>
          <p:cNvGrpSpPr>
            <a:grpSpLocks/>
          </p:cNvGrpSpPr>
          <p:nvPr/>
        </p:nvGrpSpPr>
        <p:grpSpPr bwMode="auto">
          <a:xfrm>
            <a:off x="7236296" y="1196752"/>
            <a:ext cx="1511300" cy="4747666"/>
            <a:chOff x="431" y="301"/>
            <a:chExt cx="952" cy="3128"/>
          </a:xfrm>
        </p:grpSpPr>
        <p:pic>
          <p:nvPicPr>
            <p:cNvPr id="6" name="Picture 6" descr="Scaffold Appr">
              <a:extLst>
                <a:ext uri="{FF2B5EF4-FFF2-40B4-BE49-F238E27FC236}">
                  <a16:creationId xmlns:a16="http://schemas.microsoft.com/office/drawing/2014/main" id="{3622A4B5-F10D-4621-8F2A-6E3BCBBF64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935"/>
              <a:ext cx="952" cy="6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 descr="clients picture">
              <a:extLst>
                <a:ext uri="{FF2B5EF4-FFF2-40B4-BE49-F238E27FC236}">
                  <a16:creationId xmlns:a16="http://schemas.microsoft.com/office/drawing/2014/main" id="{0F1198B8-7714-4C3D-B110-97A26D916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01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bricklayer">
              <a:extLst>
                <a:ext uri="{FF2B5EF4-FFF2-40B4-BE49-F238E27FC236}">
                  <a16:creationId xmlns:a16="http://schemas.microsoft.com/office/drawing/2014/main" id="{31BA0C4E-89A2-49D5-A448-551D6C2F0B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795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 descr="designer">
              <a:extLst>
                <a:ext uri="{FF2B5EF4-FFF2-40B4-BE49-F238E27FC236}">
                  <a16:creationId xmlns:a16="http://schemas.microsoft.com/office/drawing/2014/main" id="{917F2382-E7C4-47E5-83BD-B540BC0323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570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AF80C6EC-A627-49BC-9E4E-D351337CA9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160"/>
              <a:ext cx="952" cy="6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A741DC4-6DE3-4A00-B5C4-2CB0842DD7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74368" y="59088"/>
            <a:ext cx="1469632" cy="8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8881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989" y="1417638"/>
            <a:ext cx="5858970" cy="410060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Avenir LT Std 45 Book" panose="020B0502020203020204" pitchFamily="34" charset="0"/>
              </a:rPr>
              <a:t>Adhere to restrictions on start of work</a:t>
            </a:r>
          </a:p>
          <a:p>
            <a:r>
              <a:rPr lang="en-US" altLang="en-US" sz="2400" dirty="0">
                <a:latin typeface="Avenir LT Std 45 Book" panose="020B0502020203020204" pitchFamily="34" charset="0"/>
              </a:rPr>
              <a:t>Provide PC with risk information</a:t>
            </a:r>
          </a:p>
          <a:p>
            <a:r>
              <a:rPr lang="en-US" altLang="en-US" sz="2400" dirty="0">
                <a:latin typeface="Avenir LT Std 45 Book" panose="020B0502020203020204" pitchFamily="34" charset="0"/>
              </a:rPr>
              <a:t>Work with the PC, comply with the plan, take other measures where they cannot comply, tell PC where it is necessary to alter or add to the plan</a:t>
            </a:r>
          </a:p>
          <a:p>
            <a:r>
              <a:rPr lang="en-US" altLang="en-US" sz="2400" dirty="0">
                <a:latin typeface="Avenir LT Std 45 Book" panose="020B0502020203020204" pitchFamily="34" charset="0"/>
              </a:rPr>
              <a:t>Provide information for the HSF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2E8C10-E655-4B99-8E49-120547B4B204}"/>
              </a:ext>
            </a:extLst>
          </p:cNvPr>
          <p:cNvSpPr txBox="1"/>
          <p:nvPr/>
        </p:nvSpPr>
        <p:spPr>
          <a:xfrm>
            <a:off x="1138988" y="741872"/>
            <a:ext cx="64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venir LT Std 45 Book" panose="020B0502020203020204" pitchFamily="34" charset="0"/>
              </a:rPr>
              <a:t>Contractors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676A4816-8F0D-46DC-A36E-26F928B17AB8}"/>
              </a:ext>
            </a:extLst>
          </p:cNvPr>
          <p:cNvGrpSpPr>
            <a:grpSpLocks/>
          </p:cNvGrpSpPr>
          <p:nvPr/>
        </p:nvGrpSpPr>
        <p:grpSpPr bwMode="auto">
          <a:xfrm>
            <a:off x="7236296" y="1196752"/>
            <a:ext cx="1511300" cy="4747666"/>
            <a:chOff x="431" y="301"/>
            <a:chExt cx="952" cy="3128"/>
          </a:xfrm>
        </p:grpSpPr>
        <p:pic>
          <p:nvPicPr>
            <p:cNvPr id="6" name="Picture 6" descr="Scaffold Appr">
              <a:extLst>
                <a:ext uri="{FF2B5EF4-FFF2-40B4-BE49-F238E27FC236}">
                  <a16:creationId xmlns:a16="http://schemas.microsoft.com/office/drawing/2014/main" id="{3622A4B5-F10D-4621-8F2A-6E3BCBBF64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935"/>
              <a:ext cx="952" cy="6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 descr="clients picture">
              <a:extLst>
                <a:ext uri="{FF2B5EF4-FFF2-40B4-BE49-F238E27FC236}">
                  <a16:creationId xmlns:a16="http://schemas.microsoft.com/office/drawing/2014/main" id="{0F1198B8-7714-4C3D-B110-97A26D916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01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bricklayer">
              <a:extLst>
                <a:ext uri="{FF2B5EF4-FFF2-40B4-BE49-F238E27FC236}">
                  <a16:creationId xmlns:a16="http://schemas.microsoft.com/office/drawing/2014/main" id="{31BA0C4E-89A2-49D5-A448-551D6C2F0B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795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 descr="designer">
              <a:extLst>
                <a:ext uri="{FF2B5EF4-FFF2-40B4-BE49-F238E27FC236}">
                  <a16:creationId xmlns:a16="http://schemas.microsoft.com/office/drawing/2014/main" id="{917F2382-E7C4-47E5-83BD-B540BC0323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570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AF80C6EC-A627-49BC-9E4E-D351337CA9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160"/>
              <a:ext cx="952" cy="6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A1E82B1-696E-4772-BC66-EB3DA6F6CC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74368" y="59088"/>
            <a:ext cx="1469632" cy="8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158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988" y="1436299"/>
            <a:ext cx="7547811" cy="42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>
                <a:latin typeface="Avenir LT Std 45 Book" panose="020B0502020203020204" pitchFamily="34" charset="0"/>
              </a:rPr>
              <a:t>Project becomes notifiable when works are scheduled to:</a:t>
            </a:r>
          </a:p>
          <a:p>
            <a:r>
              <a:rPr lang="en-US" altLang="en-US" sz="2400" dirty="0">
                <a:latin typeface="Avenir LT Std 45 Book" panose="020B0502020203020204" pitchFamily="34" charset="0"/>
              </a:rPr>
              <a:t>Last more than 30 working days AND have more than 20 workers working simultaneously</a:t>
            </a:r>
          </a:p>
          <a:p>
            <a:r>
              <a:rPr lang="en-US" altLang="en-US" sz="2400" dirty="0">
                <a:latin typeface="Avenir LT Std 45 Book" panose="020B0502020203020204" pitchFamily="34" charset="0"/>
              </a:rPr>
              <a:t>Exceed 500 person days</a:t>
            </a:r>
          </a:p>
          <a:p>
            <a:endParaRPr lang="en-US" altLang="en-US" sz="2400" dirty="0">
              <a:latin typeface="Avenir LT Std 45 Book" panose="020B0502020203020204" pitchFamily="34" charset="0"/>
            </a:endParaRPr>
          </a:p>
          <a:p>
            <a:pPr marL="0" indent="0">
              <a:buNone/>
            </a:pPr>
            <a:r>
              <a:rPr lang="en-US" altLang="en-US" sz="2400" dirty="0">
                <a:latin typeface="Avenir LT Std 45 Book" panose="020B0502020203020204" pitchFamily="34" charset="0"/>
              </a:rPr>
              <a:t>Must be:</a:t>
            </a:r>
          </a:p>
          <a:p>
            <a:r>
              <a:rPr lang="en-US" altLang="en-US" sz="2400" dirty="0">
                <a:latin typeface="Avenir LT Std 45 Book" panose="020B0502020203020204" pitchFamily="34" charset="0"/>
              </a:rPr>
              <a:t>Displayed</a:t>
            </a:r>
          </a:p>
          <a:p>
            <a:r>
              <a:rPr lang="en-US" altLang="en-US" sz="2400" dirty="0">
                <a:latin typeface="Avenir LT Std 45 Book" panose="020B0502020203020204" pitchFamily="34" charset="0"/>
              </a:rPr>
              <a:t>Retain particulars in Schedule 1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2E8C10-E655-4B99-8E49-120547B4B204}"/>
              </a:ext>
            </a:extLst>
          </p:cNvPr>
          <p:cNvSpPr txBox="1"/>
          <p:nvPr/>
        </p:nvSpPr>
        <p:spPr>
          <a:xfrm>
            <a:off x="1138988" y="741872"/>
            <a:ext cx="64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venir LT Std 45 Book" panose="020B0502020203020204" pitchFamily="34" charset="0"/>
              </a:rPr>
              <a:t>Notification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81C053-0DE2-4B8D-ADE4-D62AFE97F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368" y="59088"/>
            <a:ext cx="1469632" cy="8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5971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988" y="1828800"/>
            <a:ext cx="7547811" cy="4297363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venir LT Std 45 Book" panose="020B0502020203020204" pitchFamily="34" charset="0"/>
              </a:rPr>
              <a:t>Pre-Construction Information</a:t>
            </a:r>
          </a:p>
          <a:p>
            <a:endParaRPr lang="en-GB" sz="2400" dirty="0">
              <a:latin typeface="Avenir LT Std 45 Book" panose="020B0502020203020204" pitchFamily="34" charset="0"/>
            </a:endParaRPr>
          </a:p>
          <a:p>
            <a:r>
              <a:rPr lang="en-GB" sz="2400" dirty="0">
                <a:latin typeface="Avenir LT Std 45 Book" panose="020B0502020203020204" pitchFamily="34" charset="0"/>
              </a:rPr>
              <a:t>Construction Phase Plan</a:t>
            </a:r>
          </a:p>
          <a:p>
            <a:endParaRPr lang="en-GB" sz="2400" dirty="0">
              <a:latin typeface="Avenir LT Std 45 Book" panose="020B0502020203020204" pitchFamily="34" charset="0"/>
            </a:endParaRPr>
          </a:p>
          <a:p>
            <a:r>
              <a:rPr lang="en-GB" sz="2400" dirty="0">
                <a:latin typeface="Avenir LT Std 45 Book" panose="020B0502020203020204" pitchFamily="34" charset="0"/>
              </a:rPr>
              <a:t>Health and Safety File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2E8C10-E655-4B99-8E49-120547B4B204}"/>
              </a:ext>
            </a:extLst>
          </p:cNvPr>
          <p:cNvSpPr txBox="1"/>
          <p:nvPr/>
        </p:nvSpPr>
        <p:spPr>
          <a:xfrm>
            <a:off x="1138988" y="741872"/>
            <a:ext cx="64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venir LT Std 45 Book" panose="020B0502020203020204" pitchFamily="34" charset="0"/>
              </a:rPr>
              <a:t>Key Documentation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0C7B62-2783-499E-A7C3-74350F0C3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368" y="59088"/>
            <a:ext cx="1469632" cy="8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0341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F9E9D-CA36-49F4-9D5F-89FFBF859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97CA9-2758-43C9-9A04-159516713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B17780-052F-48AE-8254-DB3F48805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368" y="59088"/>
            <a:ext cx="1469632" cy="8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9179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988" y="1828800"/>
            <a:ext cx="7547811" cy="4297363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Avenir LT Std 45 Book" panose="020B0502020203020204" pitchFamily="34" charset="0"/>
              </a:rPr>
              <a:t>Construction (Design and Management) Regulations 2015</a:t>
            </a:r>
          </a:p>
          <a:p>
            <a:endParaRPr lang="en-US" altLang="en-US" sz="2400" dirty="0">
              <a:latin typeface="Avenir LT Std 45 Book" panose="020B0502020203020204" pitchFamily="34" charset="0"/>
            </a:endParaRPr>
          </a:p>
          <a:p>
            <a:r>
              <a:rPr lang="en-US" altLang="en-US" sz="2400" dirty="0">
                <a:latin typeface="Avenir LT Std 45 Book" panose="020B0502020203020204" pitchFamily="34" charset="0"/>
              </a:rPr>
              <a:t>Guidance on the Regulations – L153</a:t>
            </a:r>
          </a:p>
          <a:p>
            <a:endParaRPr lang="en-US" altLang="en-US" sz="2400" dirty="0">
              <a:latin typeface="Avenir LT Std 45 Book" panose="020B0502020203020204" pitchFamily="34" charset="0"/>
            </a:endParaRPr>
          </a:p>
          <a:p>
            <a:r>
              <a:rPr lang="en-US" altLang="en-US" sz="2400" dirty="0">
                <a:latin typeface="Avenir LT Std 45 Book" panose="020B0502020203020204" pitchFamily="34" charset="0"/>
              </a:rPr>
              <a:t>Guidance by industry for industry – (CITB 6)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2E8C10-E655-4B99-8E49-120547B4B204}"/>
              </a:ext>
            </a:extLst>
          </p:cNvPr>
          <p:cNvSpPr txBox="1"/>
          <p:nvPr/>
        </p:nvSpPr>
        <p:spPr>
          <a:xfrm>
            <a:off x="1138988" y="741872"/>
            <a:ext cx="64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venir LT Std 45 Book" panose="020B0502020203020204" pitchFamily="34" charset="0"/>
              </a:rPr>
              <a:t>Legal Structure of CDM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E79170-AFB9-442F-ACEB-DF5F0C6E5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368" y="59088"/>
            <a:ext cx="1469632" cy="8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5545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989" y="1440526"/>
            <a:ext cx="7547811" cy="4297363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Avenir LT Std 45 Book" panose="020B0502020203020204" pitchFamily="34" charset="0"/>
              </a:rPr>
              <a:t>In Great Britain (and outside as HSWA)</a:t>
            </a:r>
          </a:p>
          <a:p>
            <a:r>
              <a:rPr lang="en-US" altLang="en-US" sz="2400" dirty="0">
                <a:latin typeface="Avenir LT Std 45 Book" panose="020B0502020203020204" pitchFamily="34" charset="0"/>
              </a:rPr>
              <a:t>Construction work on construction sites</a:t>
            </a:r>
          </a:p>
          <a:p>
            <a:r>
              <a:rPr lang="en-US" altLang="en-US" sz="2400" dirty="0">
                <a:latin typeface="Avenir LT Std 45 Book" panose="020B0502020203020204" pitchFamily="34" charset="0"/>
              </a:rPr>
              <a:t>Where a project has more than one contractor and a design, full duties apply:</a:t>
            </a:r>
          </a:p>
          <a:p>
            <a:pPr lvl="1"/>
            <a:r>
              <a:rPr lang="en-US" altLang="en-US" sz="2000" dirty="0">
                <a:latin typeface="Avenir LT Std 45 Book" panose="020B0502020203020204" pitchFamily="34" charset="0"/>
              </a:rPr>
              <a:t>Role of Principal Designer and Principal Contractor applied for every project, irrespective of notification</a:t>
            </a:r>
          </a:p>
          <a:p>
            <a:pPr lvl="1"/>
            <a:r>
              <a:rPr lang="en-US" altLang="en-US" sz="2000" dirty="0">
                <a:latin typeface="Avenir LT Std 45 Book" panose="020B0502020203020204" pitchFamily="34" charset="0"/>
              </a:rPr>
              <a:t>Domestic clients are clients but duties are discharged to the main contractor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2E8C10-E655-4B99-8E49-120547B4B204}"/>
              </a:ext>
            </a:extLst>
          </p:cNvPr>
          <p:cNvSpPr txBox="1"/>
          <p:nvPr/>
        </p:nvSpPr>
        <p:spPr>
          <a:xfrm>
            <a:off x="1138989" y="741872"/>
            <a:ext cx="64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venir LT Std 45 Book" panose="020B0502020203020204" pitchFamily="34" charset="0"/>
              </a:rPr>
              <a:t>Application</a:t>
            </a:r>
          </a:p>
        </p:txBody>
      </p:sp>
      <p:pic>
        <p:nvPicPr>
          <p:cNvPr id="5" name="Picture 4" descr="741construction_site">
            <a:extLst>
              <a:ext uri="{FF2B5EF4-FFF2-40B4-BE49-F238E27FC236}">
                <a16:creationId xmlns:a16="http://schemas.microsoft.com/office/drawing/2014/main" id="{C41FD337-1AAE-4109-AC48-8DC1E91EC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129039"/>
            <a:ext cx="151130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FFF890-53FC-4ED3-BF8B-1A7427F18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096750"/>
            <a:ext cx="151130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Lge-NewHouse1E">
            <a:extLst>
              <a:ext uri="{FF2B5EF4-FFF2-40B4-BE49-F238E27FC236}">
                <a16:creationId xmlns:a16="http://schemas.microsoft.com/office/drawing/2014/main" id="{B2DCF15E-816F-4E05-8F7D-8C6C57086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15788"/>
            <a:ext cx="15113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E2AF75-4BED-49F5-8289-5CBB0C541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368" y="59088"/>
            <a:ext cx="1469632" cy="8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4401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988" y="1828800"/>
            <a:ext cx="7547811" cy="429736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600" dirty="0">
                <a:latin typeface="Avenir LT Std 45 Book" panose="020B0502020203020204" pitchFamily="34" charset="0"/>
              </a:rPr>
              <a:t>Construction </a:t>
            </a:r>
          </a:p>
          <a:p>
            <a:r>
              <a:rPr lang="en-US" altLang="en-US" sz="2600" dirty="0">
                <a:latin typeface="Avenir LT Std 45 Book" panose="020B0502020203020204" pitchFamily="34" charset="0"/>
              </a:rPr>
              <a:t>Alteration</a:t>
            </a:r>
          </a:p>
          <a:p>
            <a:r>
              <a:rPr lang="en-US" altLang="en-US" sz="2600" dirty="0">
                <a:latin typeface="Avenir LT Std 45 Book" panose="020B0502020203020204" pitchFamily="34" charset="0"/>
              </a:rPr>
              <a:t>Fitting out </a:t>
            </a:r>
          </a:p>
          <a:p>
            <a:r>
              <a:rPr lang="en-US" altLang="en-US" sz="2600" dirty="0">
                <a:latin typeface="Avenir LT Std 45 Book" panose="020B0502020203020204" pitchFamily="34" charset="0"/>
              </a:rPr>
              <a:t>Commissioning/Decommissioning</a:t>
            </a:r>
          </a:p>
          <a:p>
            <a:r>
              <a:rPr lang="en-US" altLang="en-US" sz="2600" dirty="0">
                <a:latin typeface="Avenir LT Std 45 Book" panose="020B0502020203020204" pitchFamily="34" charset="0"/>
              </a:rPr>
              <a:t>Renovation</a:t>
            </a:r>
          </a:p>
          <a:p>
            <a:r>
              <a:rPr lang="en-US" altLang="en-US" sz="2600" dirty="0">
                <a:latin typeface="Avenir LT Std 45 Book" panose="020B0502020203020204" pitchFamily="34" charset="0"/>
              </a:rPr>
              <a:t>Repair</a:t>
            </a:r>
          </a:p>
          <a:p>
            <a:r>
              <a:rPr lang="en-US" altLang="en-US" sz="2600" dirty="0">
                <a:latin typeface="Avenir LT Std 45 Book" panose="020B0502020203020204" pitchFamily="34" charset="0"/>
              </a:rPr>
              <a:t>Upkeep</a:t>
            </a:r>
          </a:p>
          <a:p>
            <a:r>
              <a:rPr lang="en-US" altLang="en-US" sz="2600" dirty="0">
                <a:latin typeface="Avenir LT Std 45 Book" panose="020B0502020203020204" pitchFamily="34" charset="0"/>
              </a:rPr>
              <a:t>Redecoration</a:t>
            </a:r>
          </a:p>
          <a:p>
            <a:r>
              <a:rPr lang="en-US" altLang="en-US" sz="2600" dirty="0">
                <a:latin typeface="Avenir LT Std 45 Book" panose="020B0502020203020204" pitchFamily="34" charset="0"/>
              </a:rPr>
              <a:t>Other maintenance (including cleaning with water or an abrasive at high pressure or … chemicals)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2E8C10-E655-4B99-8E49-120547B4B204}"/>
              </a:ext>
            </a:extLst>
          </p:cNvPr>
          <p:cNvSpPr txBox="1"/>
          <p:nvPr/>
        </p:nvSpPr>
        <p:spPr>
          <a:xfrm>
            <a:off x="1138988" y="741872"/>
            <a:ext cx="64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venir LT Std 45 Book" panose="020B0502020203020204" pitchFamily="34" charset="0"/>
              </a:rPr>
              <a:t>Construction Work</a:t>
            </a:r>
          </a:p>
        </p:txBody>
      </p:sp>
      <p:pic>
        <p:nvPicPr>
          <p:cNvPr id="5" name="Picture 4" descr="pressure_washing">
            <a:extLst>
              <a:ext uri="{FF2B5EF4-FFF2-40B4-BE49-F238E27FC236}">
                <a16:creationId xmlns:a16="http://schemas.microsoft.com/office/drawing/2014/main" id="{A00C1572-2EAD-48AD-924C-40CC6FA93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1773238"/>
            <a:ext cx="15113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FD2059-D6F9-4F22-AF0E-78D2126E2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3357563"/>
            <a:ext cx="1511300" cy="107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1AFF92-9667-4FB6-8147-6970ACEE9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368" y="59088"/>
            <a:ext cx="1469632" cy="8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094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988" y="1552754"/>
            <a:ext cx="7547811" cy="4297363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3100" dirty="0">
                <a:latin typeface="Avenir LT Std 45 Book" panose="020B0502020203020204" pitchFamily="34" charset="0"/>
              </a:rPr>
              <a:t>Temporary Works</a:t>
            </a:r>
          </a:p>
          <a:p>
            <a:r>
              <a:rPr lang="en-US" altLang="en-US" sz="3100" dirty="0">
                <a:latin typeface="Avenir LT Std 45 Book" panose="020B0502020203020204" pitchFamily="34" charset="0"/>
              </a:rPr>
              <a:t>Demolition or dismantling of a structure</a:t>
            </a:r>
          </a:p>
          <a:p>
            <a:r>
              <a:rPr lang="en-US" altLang="en-US" sz="3100" dirty="0">
                <a:latin typeface="Avenir LT Std 45 Book" panose="020B0502020203020204" pitchFamily="34" charset="0"/>
              </a:rPr>
              <a:t>Preparation for an intended structure – includes:</a:t>
            </a:r>
          </a:p>
          <a:p>
            <a:pPr lvl="1"/>
            <a:r>
              <a:rPr lang="en-US" altLang="en-US" sz="3100" dirty="0">
                <a:latin typeface="Avenir LT Std 45 Book" panose="020B0502020203020204" pitchFamily="34" charset="0"/>
              </a:rPr>
              <a:t>Site clearance </a:t>
            </a:r>
          </a:p>
          <a:p>
            <a:pPr lvl="1"/>
            <a:r>
              <a:rPr lang="en-US" altLang="en-US" sz="3100" dirty="0">
                <a:latin typeface="Avenir LT Std 45 Book" panose="020B0502020203020204" pitchFamily="34" charset="0"/>
              </a:rPr>
              <a:t>Exploration </a:t>
            </a:r>
          </a:p>
          <a:p>
            <a:pPr lvl="1"/>
            <a:r>
              <a:rPr lang="en-US" altLang="en-US" sz="3100" dirty="0">
                <a:latin typeface="Avenir LT Std 45 Book" panose="020B0502020203020204" pitchFamily="34" charset="0"/>
              </a:rPr>
              <a:t>Investigation (but not desk survey) </a:t>
            </a:r>
          </a:p>
          <a:p>
            <a:pPr lvl="1"/>
            <a:r>
              <a:rPr lang="en-US" altLang="en-US" sz="3100" dirty="0">
                <a:latin typeface="Avenir LT Std 45 Book" panose="020B0502020203020204" pitchFamily="34" charset="0"/>
              </a:rPr>
              <a:t>Excavation and removing ‘establishment’</a:t>
            </a:r>
          </a:p>
          <a:p>
            <a:pPr lvl="1"/>
            <a:r>
              <a:rPr lang="en-US" altLang="en-US" sz="3100" dirty="0">
                <a:latin typeface="Avenir LT Std 45 Book" panose="020B0502020203020204" pitchFamily="34" charset="0"/>
              </a:rPr>
              <a:t>The assembly or disassembly of prefabricated elements</a:t>
            </a:r>
          </a:p>
          <a:p>
            <a:r>
              <a:rPr lang="en-US" altLang="en-US" sz="3100" dirty="0">
                <a:latin typeface="Avenir LT Std 45 Book" panose="020B0502020203020204" pitchFamily="34" charset="0"/>
              </a:rPr>
              <a:t>Removal of a structure or part thereof</a:t>
            </a:r>
          </a:p>
          <a:p>
            <a:r>
              <a:rPr lang="en-US" altLang="en-US" sz="3100" dirty="0">
                <a:latin typeface="Avenir LT Std 45 Book" panose="020B0502020203020204" pitchFamily="34" charset="0"/>
              </a:rPr>
              <a:t>Removal of demolition or dismantling or waste produced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2E8C10-E655-4B99-8E49-120547B4B204}"/>
              </a:ext>
            </a:extLst>
          </p:cNvPr>
          <p:cNvSpPr txBox="1"/>
          <p:nvPr/>
        </p:nvSpPr>
        <p:spPr>
          <a:xfrm>
            <a:off x="1138988" y="741872"/>
            <a:ext cx="64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venir LT Std 45 Book" panose="020B0502020203020204" pitchFamily="34" charset="0"/>
              </a:rPr>
              <a:t>Construction Work</a:t>
            </a:r>
          </a:p>
        </p:txBody>
      </p:sp>
      <p:pic>
        <p:nvPicPr>
          <p:cNvPr id="5" name="Picture 5" descr="08102008035">
            <a:extLst>
              <a:ext uri="{FF2B5EF4-FFF2-40B4-BE49-F238E27FC236}">
                <a16:creationId xmlns:a16="http://schemas.microsoft.com/office/drawing/2014/main" id="{B18750EF-FDF7-4646-BCBA-EF4E3B785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680535"/>
            <a:ext cx="15113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emolition">
            <a:extLst>
              <a:ext uri="{FF2B5EF4-FFF2-40B4-BE49-F238E27FC236}">
                <a16:creationId xmlns:a16="http://schemas.microsoft.com/office/drawing/2014/main" id="{C0EFC8DF-2793-466C-A9E1-C804E7369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680536"/>
            <a:ext cx="15113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B45790-B971-42E2-9CAE-777ECA87D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368" y="59088"/>
            <a:ext cx="1469632" cy="8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1351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988" y="1552754"/>
            <a:ext cx="7547811" cy="42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>
                <a:latin typeface="Avenir LT Std 45 Book" panose="020B0502020203020204" pitchFamily="34" charset="0"/>
              </a:rPr>
              <a:t>Installation, commissioning, maintenance, repair or removal of:</a:t>
            </a:r>
          </a:p>
          <a:p>
            <a:endParaRPr lang="en-US" altLang="en-US" sz="2400" dirty="0">
              <a:latin typeface="Avenir LT Std 45 Book" panose="020B0502020203020204" pitchFamily="34" charset="0"/>
            </a:endParaRPr>
          </a:p>
          <a:p>
            <a:r>
              <a:rPr lang="en-US" altLang="en-US" sz="2400" dirty="0">
                <a:latin typeface="Avenir LT Std 45 Book" panose="020B0502020203020204" pitchFamily="34" charset="0"/>
              </a:rPr>
              <a:t>Mechanical, electrical, gas, compressed air, hydraulic, telecommunications, computer or similar services which are normally fixed within or to a structure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2E8C10-E655-4B99-8E49-120547B4B204}"/>
              </a:ext>
            </a:extLst>
          </p:cNvPr>
          <p:cNvSpPr txBox="1"/>
          <p:nvPr/>
        </p:nvSpPr>
        <p:spPr>
          <a:xfrm>
            <a:off x="1138988" y="741872"/>
            <a:ext cx="64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venir LT Std 45 Book" panose="020B0502020203020204" pitchFamily="34" charset="0"/>
              </a:rPr>
              <a:t>Construction</a:t>
            </a:r>
          </a:p>
        </p:txBody>
      </p:sp>
      <p:pic>
        <p:nvPicPr>
          <p:cNvPr id="6" name="Picture 4" descr="Recent_Projects">
            <a:extLst>
              <a:ext uri="{FF2B5EF4-FFF2-40B4-BE49-F238E27FC236}">
                <a16:creationId xmlns:a16="http://schemas.microsoft.com/office/drawing/2014/main" id="{7B1BF784-4231-4722-BE3E-9A245CC1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243" y="4718051"/>
            <a:ext cx="1511300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663CB6-9702-4759-8544-7602E01DD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368" y="59088"/>
            <a:ext cx="1469632" cy="8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1586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988" y="1577051"/>
            <a:ext cx="7547811" cy="4297363"/>
          </a:xfrm>
        </p:spPr>
        <p:txBody>
          <a:bodyPr>
            <a:normAutofit/>
          </a:bodyPr>
          <a:lstStyle/>
          <a:p>
            <a:pPr marL="363538" indent="-363538"/>
            <a:r>
              <a:rPr lang="en-US" altLang="en-US" sz="2400" dirty="0">
                <a:latin typeface="Avenir LT Std 45 Book" panose="020B0502020203020204" pitchFamily="34" charset="0"/>
              </a:rPr>
              <a:t>What business will not carry out construction work?</a:t>
            </a:r>
          </a:p>
          <a:p>
            <a:pPr marL="363538" indent="-363538"/>
            <a:r>
              <a:rPr lang="en-US" altLang="en-US" sz="2400" dirty="0">
                <a:latin typeface="Avenir LT Std 45 Book" panose="020B0502020203020204" pitchFamily="34" charset="0"/>
              </a:rPr>
              <a:t>CDM to be addressed within H&amp;S Policy and Procedures by your Safety Advisor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2E8C10-E655-4B99-8E49-120547B4B204}"/>
              </a:ext>
            </a:extLst>
          </p:cNvPr>
          <p:cNvSpPr txBox="1"/>
          <p:nvPr/>
        </p:nvSpPr>
        <p:spPr>
          <a:xfrm>
            <a:off x="1138988" y="741872"/>
            <a:ext cx="64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venir LT Std 45 Book" panose="020B0502020203020204" pitchFamily="34" charset="0"/>
              </a:rPr>
              <a:t>Key to Application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EAC5704-214D-4D39-B568-25B485D14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715">
            <a:off x="2671254" y="3207503"/>
            <a:ext cx="2033587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AC95B1E-EB2C-45EB-A842-72D4954FF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673">
            <a:off x="5100667" y="3215691"/>
            <a:ext cx="203835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59CB0F-E998-4A73-BF14-3ABB96BBA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368" y="59088"/>
            <a:ext cx="1469632" cy="8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0397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988" y="1570008"/>
            <a:ext cx="7547811" cy="4297363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3100" dirty="0">
                <a:latin typeface="Avenir LT Std 45 Book" panose="020B0502020203020204" pitchFamily="34" charset="0"/>
              </a:rPr>
              <a:t>Client	</a:t>
            </a:r>
          </a:p>
          <a:p>
            <a:pPr>
              <a:buNone/>
            </a:pPr>
            <a:r>
              <a:rPr lang="en-US" altLang="en-US" sz="3100" dirty="0">
                <a:latin typeface="Avenir LT Std 45 Book" panose="020B0502020203020204" pitchFamily="34" charset="0"/>
              </a:rPr>
              <a:t>	 </a:t>
            </a:r>
          </a:p>
          <a:p>
            <a:r>
              <a:rPr lang="en-US" altLang="en-US" sz="3100" dirty="0">
                <a:latin typeface="Avenir LT Std 45 Book" panose="020B0502020203020204" pitchFamily="34" charset="0"/>
              </a:rPr>
              <a:t>Principal Designers</a:t>
            </a:r>
          </a:p>
          <a:p>
            <a:endParaRPr lang="en-US" altLang="en-US" sz="3100" dirty="0">
              <a:latin typeface="Avenir LT Std 45 Book" panose="020B0502020203020204" pitchFamily="34" charset="0"/>
            </a:endParaRPr>
          </a:p>
          <a:p>
            <a:r>
              <a:rPr lang="en-US" altLang="en-US" sz="3100" dirty="0">
                <a:latin typeface="Avenir LT Std 45 Book" panose="020B0502020203020204" pitchFamily="34" charset="0"/>
              </a:rPr>
              <a:t>Designers</a:t>
            </a:r>
          </a:p>
          <a:p>
            <a:endParaRPr lang="en-US" altLang="en-US" sz="3100" dirty="0">
              <a:latin typeface="Avenir LT Std 45 Book" panose="020B0502020203020204" pitchFamily="34" charset="0"/>
            </a:endParaRPr>
          </a:p>
          <a:p>
            <a:r>
              <a:rPr lang="en-US" altLang="en-US" sz="3100" dirty="0">
                <a:latin typeface="Avenir LT Std 45 Book" panose="020B0502020203020204" pitchFamily="34" charset="0"/>
              </a:rPr>
              <a:t>Principal Contractors</a:t>
            </a:r>
          </a:p>
          <a:p>
            <a:endParaRPr lang="en-US" altLang="en-US" sz="3100" dirty="0">
              <a:latin typeface="Avenir LT Std 45 Book" panose="020B0502020203020204" pitchFamily="34" charset="0"/>
            </a:endParaRPr>
          </a:p>
          <a:p>
            <a:r>
              <a:rPr lang="en-US" altLang="en-US" sz="3100" dirty="0">
                <a:latin typeface="Avenir LT Std 45 Book" panose="020B0502020203020204" pitchFamily="34" charset="0"/>
              </a:rPr>
              <a:t>Contractors</a:t>
            </a:r>
          </a:p>
          <a:p>
            <a:endParaRPr lang="en-US" altLang="en-US" sz="3100" dirty="0">
              <a:latin typeface="Avenir LT Std 45 Book" panose="020B0502020203020204" pitchFamily="34" charset="0"/>
            </a:endParaRPr>
          </a:p>
          <a:p>
            <a:pPr marL="0" indent="0">
              <a:buNone/>
            </a:pPr>
            <a:r>
              <a:rPr lang="en-US" altLang="en-US" sz="3100" dirty="0">
                <a:latin typeface="Avenir LT Std 45 Book" panose="020B0502020203020204" pitchFamily="34" charset="0"/>
              </a:rPr>
              <a:t>All “Body Corporate”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2E8C10-E655-4B99-8E49-120547B4B204}"/>
              </a:ext>
            </a:extLst>
          </p:cNvPr>
          <p:cNvSpPr txBox="1"/>
          <p:nvPr/>
        </p:nvSpPr>
        <p:spPr>
          <a:xfrm>
            <a:off x="1138988" y="741872"/>
            <a:ext cx="64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venir LT Std 45 Book" panose="020B0502020203020204" pitchFamily="34" charset="0"/>
              </a:rPr>
              <a:t>Duty Holders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4FF877F8-0425-4ECF-82DF-F12149110C43}"/>
              </a:ext>
            </a:extLst>
          </p:cNvPr>
          <p:cNvGrpSpPr>
            <a:grpSpLocks/>
          </p:cNvGrpSpPr>
          <p:nvPr/>
        </p:nvGrpSpPr>
        <p:grpSpPr bwMode="auto">
          <a:xfrm>
            <a:off x="7236296" y="1196752"/>
            <a:ext cx="1511300" cy="4747666"/>
            <a:chOff x="431" y="301"/>
            <a:chExt cx="952" cy="3128"/>
          </a:xfrm>
        </p:grpSpPr>
        <p:pic>
          <p:nvPicPr>
            <p:cNvPr id="6" name="Picture 6" descr="Scaffold Appr">
              <a:extLst>
                <a:ext uri="{FF2B5EF4-FFF2-40B4-BE49-F238E27FC236}">
                  <a16:creationId xmlns:a16="http://schemas.microsoft.com/office/drawing/2014/main" id="{8654438F-56E4-4ABE-860E-5FC926E4F3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935"/>
              <a:ext cx="952" cy="6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 descr="clients picture">
              <a:extLst>
                <a:ext uri="{FF2B5EF4-FFF2-40B4-BE49-F238E27FC236}">
                  <a16:creationId xmlns:a16="http://schemas.microsoft.com/office/drawing/2014/main" id="{214C0719-E61C-4CFD-9BA5-9ED3BF6B28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01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bricklayer">
              <a:extLst>
                <a:ext uri="{FF2B5EF4-FFF2-40B4-BE49-F238E27FC236}">
                  <a16:creationId xmlns:a16="http://schemas.microsoft.com/office/drawing/2014/main" id="{AA6AC9E3-7E22-49D6-A15E-8F3F4EE2A2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795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 descr="designer">
              <a:extLst>
                <a:ext uri="{FF2B5EF4-FFF2-40B4-BE49-F238E27FC236}">
                  <a16:creationId xmlns:a16="http://schemas.microsoft.com/office/drawing/2014/main" id="{F2B22B67-33A0-4A85-A8E4-25CFBFF08F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570"/>
              <a:ext cx="95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223DB2E6-A92E-4995-A3C6-2B5629CA3D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160"/>
              <a:ext cx="952" cy="6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4473EE6-523D-445B-8B78-D7CD118F3A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4368" y="59088"/>
            <a:ext cx="1469632" cy="8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3008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2143</TotalTime>
  <Words>1024</Words>
  <Application>Microsoft Office PowerPoint</Application>
  <PresentationFormat>On-screen Show (4:3)</PresentationFormat>
  <Paragraphs>221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Avenir LT Std 45 Book</vt:lpstr>
      <vt:lpstr>Calibri</vt:lpstr>
      <vt:lpstr>Office Theme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Any Questions</vt:lpstr>
    </vt:vector>
  </TitlesOfParts>
  <Company>University of the West of England, Bristol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Ben Wilmshurst</dc:creator>
  <cp:lastModifiedBy>Tim Knowles</cp:lastModifiedBy>
  <cp:revision>210</cp:revision>
  <cp:lastPrinted>2013-06-14T15:17:20Z</cp:lastPrinted>
  <dcterms:created xsi:type="dcterms:W3CDTF">2012-08-16T10:12:34Z</dcterms:created>
  <dcterms:modified xsi:type="dcterms:W3CDTF">2020-04-29T11:37:03Z</dcterms:modified>
</cp:coreProperties>
</file>